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 id="2147483673" r:id="rId6"/>
  </p:sldMasterIdLst>
  <p:notesMasterIdLst>
    <p:notesMasterId r:id="rId53"/>
  </p:notesMasterIdLst>
  <p:handoutMasterIdLst>
    <p:handoutMasterId r:id="rId54"/>
  </p:handoutMasterIdLst>
  <p:sldIdLst>
    <p:sldId id="259" r:id="rId7"/>
    <p:sldId id="260" r:id="rId8"/>
    <p:sldId id="303" r:id="rId9"/>
    <p:sldId id="343" r:id="rId10"/>
    <p:sldId id="341" r:id="rId11"/>
    <p:sldId id="379" r:id="rId12"/>
    <p:sldId id="378" r:id="rId13"/>
    <p:sldId id="342" r:id="rId14"/>
    <p:sldId id="380" r:id="rId15"/>
    <p:sldId id="366" r:id="rId16"/>
    <p:sldId id="367" r:id="rId17"/>
    <p:sldId id="368" r:id="rId18"/>
    <p:sldId id="376" r:id="rId19"/>
    <p:sldId id="375" r:id="rId20"/>
    <p:sldId id="381" r:id="rId21"/>
    <p:sldId id="369" r:id="rId22"/>
    <p:sldId id="382" r:id="rId23"/>
    <p:sldId id="370" r:id="rId24"/>
    <p:sldId id="377" r:id="rId25"/>
    <p:sldId id="372" r:id="rId26"/>
    <p:sldId id="307" r:id="rId27"/>
    <p:sldId id="315" r:id="rId28"/>
    <p:sldId id="325" r:id="rId29"/>
    <p:sldId id="383" r:id="rId30"/>
    <p:sldId id="337" r:id="rId31"/>
    <p:sldId id="350" r:id="rId32"/>
    <p:sldId id="373" r:id="rId33"/>
    <p:sldId id="352" r:id="rId34"/>
    <p:sldId id="353" r:id="rId35"/>
    <p:sldId id="354" r:id="rId36"/>
    <p:sldId id="355" r:id="rId37"/>
    <p:sldId id="374" r:id="rId38"/>
    <p:sldId id="357" r:id="rId39"/>
    <p:sldId id="358" r:id="rId40"/>
    <p:sldId id="359" r:id="rId41"/>
    <p:sldId id="386" r:id="rId42"/>
    <p:sldId id="363" r:id="rId43"/>
    <p:sldId id="384" r:id="rId44"/>
    <p:sldId id="365" r:id="rId45"/>
    <p:sldId id="395" r:id="rId46"/>
    <p:sldId id="396" r:id="rId47"/>
    <p:sldId id="387" r:id="rId48"/>
    <p:sldId id="340" r:id="rId49"/>
    <p:sldId id="385" r:id="rId50"/>
    <p:sldId id="388" r:id="rId51"/>
    <p:sldId id="390" r:id="rId52"/>
  </p:sldIdLst>
  <p:sldSz cx="9144000" cy="6858000" type="screen4x3"/>
  <p:notesSz cx="7023100" cy="93091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uce W Longbottom" initials="BWL" lastIdx="8" clrIdx="0">
    <p:extLst>
      <p:ext uri="{19B8F6BF-5375-455C-9EA6-DF929625EA0E}">
        <p15:presenceInfo xmlns:p15="http://schemas.microsoft.com/office/powerpoint/2012/main" userId="S-1-5-21-2077763542-2135228977-565468543-468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231A"/>
    <a:srgbClr val="E35757"/>
    <a:srgbClr val="C59EE2"/>
    <a:srgbClr val="453344"/>
    <a:srgbClr val="86786F"/>
    <a:srgbClr val="1F355E"/>
    <a:srgbClr val="245D3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051" autoAdjust="0"/>
    <p:restoredTop sz="75844" autoAdjust="0"/>
  </p:normalViewPr>
  <p:slideViewPr>
    <p:cSldViewPr snapToGrid="0" snapToObjects="1">
      <p:cViewPr varScale="1">
        <p:scale>
          <a:sx n="67" d="100"/>
          <a:sy n="67" d="100"/>
        </p:scale>
        <p:origin x="1568"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1.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fontAlgn="auto">
              <a:spcBef>
                <a:spcPts val="0"/>
              </a:spcBef>
              <a:spcAft>
                <a:spcPts val="0"/>
              </a:spcAft>
              <a:defRPr sz="1200" smtClean="0">
                <a:latin typeface="+mn-lt"/>
                <a:ea typeface="+mn-ea"/>
                <a:cs typeface="+mn-cs"/>
              </a:defRPr>
            </a:lvl1pPr>
          </a:lstStyle>
          <a:p>
            <a:pPr>
              <a:defRPr/>
            </a:pPr>
            <a:fld id="{F26ED622-7DB6-1647-BF67-06894C64E8A6}" type="datetimeFigureOut">
              <a:rPr lang="en-US"/>
              <a:pPr>
                <a:defRPr/>
              </a:pPr>
              <a:t>4/9/18</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fontAlgn="auto">
              <a:spcBef>
                <a:spcPts val="0"/>
              </a:spcBef>
              <a:spcAft>
                <a:spcPts val="0"/>
              </a:spcAft>
              <a:defRPr sz="1200" smtClean="0">
                <a:latin typeface="+mn-lt"/>
                <a:ea typeface="+mn-ea"/>
                <a:cs typeface="+mn-cs"/>
              </a:defRPr>
            </a:lvl1pPr>
          </a:lstStyle>
          <a:p>
            <a:pPr>
              <a:defRPr/>
            </a:pPr>
            <a:fld id="{C79E43F0-17D7-9042-B560-DDCF3897C405}" type="slidenum">
              <a:rPr lang="en-US"/>
              <a:pPr>
                <a:defRPr/>
              </a:pPr>
              <a:t>‹Nº›</a:t>
            </a:fld>
            <a:endParaRPr lang="en-US"/>
          </a:p>
        </p:txBody>
      </p:sp>
    </p:spTree>
    <p:extLst>
      <p:ext uri="{BB962C8B-B14F-4D97-AF65-F5344CB8AC3E}">
        <p14:creationId xmlns:p14="http://schemas.microsoft.com/office/powerpoint/2010/main" val="14121772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fontAlgn="auto">
              <a:spcBef>
                <a:spcPts val="0"/>
              </a:spcBef>
              <a:spcAft>
                <a:spcPts val="0"/>
              </a:spcAft>
              <a:defRPr sz="1200" smtClean="0">
                <a:latin typeface="+mn-lt"/>
                <a:ea typeface="+mn-ea"/>
                <a:cs typeface="+mn-cs"/>
              </a:defRPr>
            </a:lvl1pPr>
          </a:lstStyle>
          <a:p>
            <a:pPr>
              <a:defRPr/>
            </a:pPr>
            <a:fld id="{CD918526-E670-A741-9DF2-9B9FD1F522BE}" type="datetimeFigureOut">
              <a:rPr lang="en-US"/>
              <a:pPr>
                <a:defRPr/>
              </a:pPr>
              <a:t>4/9/18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fontAlgn="auto">
              <a:spcBef>
                <a:spcPts val="0"/>
              </a:spcBef>
              <a:spcAft>
                <a:spcPts val="0"/>
              </a:spcAft>
              <a:defRPr sz="1200" smtClean="0">
                <a:latin typeface="+mn-lt"/>
                <a:ea typeface="+mn-ea"/>
                <a:cs typeface="+mn-cs"/>
              </a:defRPr>
            </a:lvl1pPr>
          </a:lstStyle>
          <a:p>
            <a:pPr>
              <a:defRPr/>
            </a:pPr>
            <a:fld id="{0FCFE407-59DA-4749-9C33-228AC5BC3DEB}" type="slidenum">
              <a:rPr lang="en-US"/>
              <a:pPr>
                <a:defRPr/>
              </a:pPr>
              <a:t>‹Nº›</a:t>
            </a:fld>
            <a:endParaRPr lang="en-US"/>
          </a:p>
        </p:txBody>
      </p:sp>
    </p:spTree>
    <p:extLst>
      <p:ext uri="{BB962C8B-B14F-4D97-AF65-F5344CB8AC3E}">
        <p14:creationId xmlns:p14="http://schemas.microsoft.com/office/powerpoint/2010/main" val="242274271"/>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this slide speaks </a:t>
            </a:r>
            <a:r>
              <a:rPr lang="en-US" dirty="0" err="1"/>
              <a:t>yto</a:t>
            </a:r>
            <a:r>
              <a:rPr lang="en-US" dirty="0"/>
              <a:t> the situation</a:t>
            </a:r>
            <a:r>
              <a:rPr lang="en-US" baseline="0" dirty="0"/>
              <a:t> in the United States, the comment applies equally to any country around the world where humans are </a:t>
            </a:r>
            <a:r>
              <a:rPr lang="en-US" baseline="0" dirty="0" err="1"/>
              <a:t>invloved</a:t>
            </a:r>
            <a:r>
              <a:rPr lang="en-US" baseline="0" dirty="0"/>
              <a:t> in delivering health care..</a:t>
            </a:r>
            <a:endParaRPr lang="en-US" dirty="0"/>
          </a:p>
        </p:txBody>
      </p:sp>
      <p:sp>
        <p:nvSpPr>
          <p:cNvPr id="4" name="Slide Number Placeholder 3"/>
          <p:cNvSpPr>
            <a:spLocks noGrp="1"/>
          </p:cNvSpPr>
          <p:nvPr>
            <p:ph type="sldNum" sz="quarter" idx="10"/>
          </p:nvPr>
        </p:nvSpPr>
        <p:spPr/>
        <p:txBody>
          <a:bodyPr/>
          <a:lstStyle/>
          <a:p>
            <a:pPr>
              <a:defRPr/>
            </a:pPr>
            <a:fld id="{0FCFE407-59DA-4749-9C33-228AC5BC3DEB}" type="slidenum">
              <a:rPr lang="en-US" smtClean="0"/>
              <a:pPr>
                <a:defRPr/>
              </a:pPr>
              <a:t>3</a:t>
            </a:fld>
            <a:endParaRPr lang="en-US"/>
          </a:p>
        </p:txBody>
      </p:sp>
    </p:spTree>
    <p:extLst>
      <p:ext uri="{BB962C8B-B14F-4D97-AF65-F5344CB8AC3E}">
        <p14:creationId xmlns:p14="http://schemas.microsoft.com/office/powerpoint/2010/main" val="1282596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COPEFRIS</a:t>
            </a:r>
            <a:r>
              <a:rPr lang="en-US" baseline="0" dirty="0"/>
              <a:t> is evolving its approach and will be instituting </a:t>
            </a:r>
            <a:r>
              <a:rPr lang="en-US" sz="1200" b="0" i="0" kern="1200" baseline="0" dirty="0">
                <a:solidFill>
                  <a:schemeClr val="tx1"/>
                </a:solidFill>
                <a:effectLst/>
                <a:latin typeface="+mn-lt"/>
                <a:ea typeface="ＭＳ Ｐゴシック" charset="0"/>
              </a:rPr>
              <a:t> a </a:t>
            </a:r>
            <a:r>
              <a:rPr lang="en-US" sz="1200" b="0" i="0" kern="1200" dirty="0">
                <a:solidFill>
                  <a:schemeClr val="tx1"/>
                </a:solidFill>
                <a:effectLst/>
                <a:latin typeface="+mn-lt"/>
                <a:ea typeface="ＭＳ Ｐゴシック" charset="0"/>
                <a:cs typeface="ＭＳ Ｐゴシック" charset="0"/>
              </a:rPr>
              <a:t>grammar and phonetics evaluation at the moment of entering the names in the system.  Our hope is that it is based on a system similar to POCA which is used by Brazil</a:t>
            </a:r>
            <a:r>
              <a:rPr lang="en-US" sz="1200" b="0" i="0" kern="1200" baseline="0" dirty="0">
                <a:solidFill>
                  <a:schemeClr val="tx1"/>
                </a:solidFill>
                <a:effectLst/>
                <a:latin typeface="+mn-lt"/>
                <a:ea typeface="ＭＳ Ｐゴシック" charset="0"/>
                <a:cs typeface="ＭＳ Ｐゴシック" charset="0"/>
              </a:rPr>
              <a:t> – discussed shortly</a:t>
            </a:r>
            <a:endParaRPr lang="en-US" dirty="0"/>
          </a:p>
          <a:p>
            <a:r>
              <a:rPr lang="en-US" dirty="0"/>
              <a:t>The approach</a:t>
            </a:r>
            <a:r>
              <a:rPr lang="en-US" baseline="0" dirty="0"/>
              <a:t> to be taken by COPEFRIS should be an improvement moving beyond the current seemingly arbitrary 3 letter rule taken with software which rejected proposed trademarks if there were  more than 3 letters of similarity with existing marketed products.</a:t>
            </a:r>
          </a:p>
          <a:p>
            <a:endParaRPr lang="en-US" dirty="0"/>
          </a:p>
        </p:txBody>
      </p:sp>
      <p:sp>
        <p:nvSpPr>
          <p:cNvPr id="4" name="Slide Number Placeholder 3"/>
          <p:cNvSpPr>
            <a:spLocks noGrp="1"/>
          </p:cNvSpPr>
          <p:nvPr>
            <p:ph type="sldNum" sz="quarter" idx="10"/>
          </p:nvPr>
        </p:nvSpPr>
        <p:spPr/>
        <p:txBody>
          <a:bodyPr/>
          <a:lstStyle/>
          <a:p>
            <a:pPr>
              <a:defRPr/>
            </a:pPr>
            <a:fld id="{0FCFE407-59DA-4749-9C33-228AC5BC3DEB}" type="slidenum">
              <a:rPr lang="en-US" smtClean="0"/>
              <a:pPr>
                <a:defRPr/>
              </a:pPr>
              <a:t>12</a:t>
            </a:fld>
            <a:endParaRPr lang="en-US"/>
          </a:p>
        </p:txBody>
      </p:sp>
    </p:spTree>
    <p:extLst>
      <p:ext uri="{BB962C8B-B14F-4D97-AF65-F5344CB8AC3E}">
        <p14:creationId xmlns:p14="http://schemas.microsoft.com/office/powerpoint/2010/main" val="2930694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measures like this, the trademark, may just “disappear.”</a:t>
            </a:r>
          </a:p>
          <a:p>
            <a:endParaRPr lang="en-US" dirty="0"/>
          </a:p>
          <a:p>
            <a:r>
              <a:rPr lang="en-US" dirty="0"/>
              <a:t>In</a:t>
            </a:r>
            <a:r>
              <a:rPr lang="en-US" baseline="0" dirty="0"/>
              <a:t> Ecuador, with Presidential Decree 522, in January of 2015, an arguably even more restrictive approach is taken by the health regulator. There, once a medicine goes off patent, the manufacturer is required to remove its trademarks and move to a generic naming approach.  Monica will discuss this in greater detail.</a:t>
            </a:r>
            <a:endParaRPr lang="en-US" dirty="0"/>
          </a:p>
        </p:txBody>
      </p:sp>
      <p:sp>
        <p:nvSpPr>
          <p:cNvPr id="4" name="Slide Number Placeholder 3"/>
          <p:cNvSpPr>
            <a:spLocks noGrp="1"/>
          </p:cNvSpPr>
          <p:nvPr>
            <p:ph type="sldNum" sz="quarter" idx="10"/>
          </p:nvPr>
        </p:nvSpPr>
        <p:spPr/>
        <p:txBody>
          <a:bodyPr/>
          <a:lstStyle/>
          <a:p>
            <a:pPr>
              <a:defRPr/>
            </a:pPr>
            <a:fld id="{0FCFE407-59DA-4749-9C33-228AC5BC3DEB}" type="slidenum">
              <a:rPr lang="en-US" smtClean="0"/>
              <a:pPr>
                <a:defRPr/>
              </a:pPr>
              <a:t>19</a:t>
            </a:fld>
            <a:endParaRPr lang="en-US"/>
          </a:p>
        </p:txBody>
      </p:sp>
    </p:spTree>
    <p:extLst>
      <p:ext uri="{BB962C8B-B14F-4D97-AF65-F5344CB8AC3E}">
        <p14:creationId xmlns:p14="http://schemas.microsoft.com/office/powerpoint/2010/main" val="3988970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E9B8AE-84B7-4486-9329-91998859BF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3021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of</a:t>
            </a:r>
            <a:r>
              <a:rPr lang="en-US" baseline="0" dirty="0"/>
              <a:t> just generic names will not solve the potential; As will be discussed in Monica’s talk, some countries refuse to allow registration without use of the  generic names.  </a:t>
            </a:r>
            <a:endParaRPr lang="en-US" dirty="0"/>
          </a:p>
        </p:txBody>
      </p:sp>
      <p:sp>
        <p:nvSpPr>
          <p:cNvPr id="4" name="Slide Number Placeholder 3"/>
          <p:cNvSpPr>
            <a:spLocks noGrp="1"/>
          </p:cNvSpPr>
          <p:nvPr>
            <p:ph type="sldNum" sz="quarter" idx="10"/>
          </p:nvPr>
        </p:nvSpPr>
        <p:spPr/>
        <p:txBody>
          <a:bodyPr/>
          <a:lstStyle/>
          <a:p>
            <a:pPr>
              <a:defRPr/>
            </a:pPr>
            <a:fld id="{0FCFE407-59DA-4749-9C33-228AC5BC3DEB}" type="slidenum">
              <a:rPr lang="en-US" smtClean="0"/>
              <a:pPr>
                <a:defRPr/>
              </a:pPr>
              <a:t>38</a:t>
            </a:fld>
            <a:endParaRPr lang="en-US"/>
          </a:p>
        </p:txBody>
      </p:sp>
    </p:spTree>
    <p:extLst>
      <p:ext uri="{BB962C8B-B14F-4D97-AF65-F5344CB8AC3E}">
        <p14:creationId xmlns:p14="http://schemas.microsoft.com/office/powerpoint/2010/main" val="668712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INN does its best to distinguish between non-proprietary names, but the naming convention inevitably leads to some level of confusion.</a:t>
            </a:r>
          </a:p>
          <a:p>
            <a:endParaRPr lang="en-US" dirty="0"/>
          </a:p>
        </p:txBody>
      </p:sp>
      <p:sp>
        <p:nvSpPr>
          <p:cNvPr id="4" name="Slide Number Placeholder 3"/>
          <p:cNvSpPr>
            <a:spLocks noGrp="1"/>
          </p:cNvSpPr>
          <p:nvPr>
            <p:ph type="sldNum" sz="quarter" idx="10"/>
          </p:nvPr>
        </p:nvSpPr>
        <p:spPr/>
        <p:txBody>
          <a:bodyPr/>
          <a:lstStyle/>
          <a:p>
            <a:pPr>
              <a:defRPr/>
            </a:pPr>
            <a:fld id="{0FCFE407-59DA-4749-9C33-228AC5BC3DEB}" type="slidenum">
              <a:rPr lang="en-US" smtClean="0"/>
              <a:pPr>
                <a:defRPr/>
              </a:pPr>
              <a:t>39</a:t>
            </a:fld>
            <a:endParaRPr lang="en-US"/>
          </a:p>
        </p:txBody>
      </p:sp>
    </p:spTree>
    <p:extLst>
      <p:ext uri="{BB962C8B-B14F-4D97-AF65-F5344CB8AC3E}">
        <p14:creationId xmlns:p14="http://schemas.microsoft.com/office/powerpoint/2010/main" val="3447164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the</a:t>
            </a:r>
            <a:r>
              <a:rPr lang="en-US" baseline="0" dirty="0"/>
              <a:t> implementation of POCA and the LASA the likelihood of this type of confusion is reduced.  Once an INN is assigned, that is all.  There is no feedback opportunity to help with the confusion.  With Brands, owners can amend the brand.</a:t>
            </a:r>
            <a:endParaRPr lang="en-US" dirty="0"/>
          </a:p>
        </p:txBody>
      </p:sp>
      <p:sp>
        <p:nvSpPr>
          <p:cNvPr id="4" name="Slide Number Placeholder 3"/>
          <p:cNvSpPr>
            <a:spLocks noGrp="1"/>
          </p:cNvSpPr>
          <p:nvPr>
            <p:ph type="sldNum" sz="quarter" idx="10"/>
          </p:nvPr>
        </p:nvSpPr>
        <p:spPr/>
        <p:txBody>
          <a:bodyPr/>
          <a:lstStyle/>
          <a:p>
            <a:pPr>
              <a:defRPr/>
            </a:pPr>
            <a:fld id="{0FCFE407-59DA-4749-9C33-228AC5BC3DEB}" type="slidenum">
              <a:rPr lang="en-US" smtClean="0"/>
              <a:pPr>
                <a:defRPr/>
              </a:pPr>
              <a:t>40</a:t>
            </a:fld>
            <a:endParaRPr lang="en-US"/>
          </a:p>
        </p:txBody>
      </p:sp>
    </p:spTree>
    <p:extLst>
      <p:ext uri="{BB962C8B-B14F-4D97-AF65-F5344CB8AC3E}">
        <p14:creationId xmlns:p14="http://schemas.microsoft.com/office/powerpoint/2010/main" val="2334504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Through the</a:t>
            </a:r>
            <a:r>
              <a:rPr lang="en-US" baseline="0" dirty="0"/>
              <a:t> implementation of POCA and the LASA the likelihood of this type of confusion is reduced.  Once an INN is assigned, that is all.  There is no feedback opportunity to help with </a:t>
            </a:r>
            <a:r>
              <a:rPr lang="en-US" baseline="0" dirty="0" err="1"/>
              <a:t>thet</a:t>
            </a:r>
            <a:r>
              <a:rPr lang="en-US" baseline="0" dirty="0"/>
              <a:t> confusion.  Here in the case of Brintellix the FDA, working with the Brand owner a change was made to </a:t>
            </a:r>
            <a:r>
              <a:rPr lang="en-US" baseline="0" dirty="0" err="1"/>
              <a:t>Trintellix</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FCFE407-59DA-4749-9C33-228AC5BC3DEB}" type="slidenum">
              <a:rPr lang="en-US" smtClean="0"/>
              <a:pPr>
                <a:defRPr/>
              </a:pPr>
              <a:t>41</a:t>
            </a:fld>
            <a:endParaRPr lang="en-US"/>
          </a:p>
        </p:txBody>
      </p:sp>
    </p:spTree>
    <p:extLst>
      <p:ext uri="{BB962C8B-B14F-4D97-AF65-F5344CB8AC3E}">
        <p14:creationId xmlns:p14="http://schemas.microsoft.com/office/powerpoint/2010/main" val="3775127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FCFE407-59DA-4749-9C33-228AC5BC3DEB}" type="slidenum">
              <a:rPr lang="en-US" smtClean="0"/>
              <a:pPr>
                <a:defRPr/>
              </a:pPr>
              <a:t>42</a:t>
            </a:fld>
            <a:endParaRPr lang="en-US"/>
          </a:p>
        </p:txBody>
      </p:sp>
    </p:spTree>
    <p:extLst>
      <p:ext uri="{BB962C8B-B14F-4D97-AF65-F5344CB8AC3E}">
        <p14:creationId xmlns:p14="http://schemas.microsoft.com/office/powerpoint/2010/main" val="92639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names in Yellow required further trimming to move the POCA scores below 50%, as even the two examples provided</a:t>
            </a:r>
            <a:r>
              <a:rPr lang="en-US" baseline="0" dirty="0"/>
              <a:t> gave scores above 50%  But, using POCA and creativity it is possible to generate a name with a lower POCA score. </a:t>
            </a:r>
          </a:p>
          <a:p>
            <a:r>
              <a:rPr lang="en-US" baseline="0" dirty="0"/>
              <a:t>AND recommend following EMA, HC and US – no “generic” name elements – to preserve the non-proprietary naming system. EU Article 1(20) Directive 2001/83/EC (ref2) the name of the medicinal product “..may be either an invented name not liable to confusion with the common name..”</a:t>
            </a:r>
            <a:endParaRPr lang="en-US" dirty="0"/>
          </a:p>
        </p:txBody>
      </p:sp>
      <p:sp>
        <p:nvSpPr>
          <p:cNvPr id="4" name="Slide Number Placeholder 3"/>
          <p:cNvSpPr>
            <a:spLocks noGrp="1"/>
          </p:cNvSpPr>
          <p:nvPr>
            <p:ph type="sldNum" sz="quarter" idx="10"/>
          </p:nvPr>
        </p:nvSpPr>
        <p:spPr/>
        <p:txBody>
          <a:bodyPr/>
          <a:lstStyle/>
          <a:p>
            <a:pPr>
              <a:defRPr/>
            </a:pPr>
            <a:fld id="{0FCFE407-59DA-4749-9C33-228AC5BC3DEB}" type="slidenum">
              <a:rPr lang="en-US" smtClean="0"/>
              <a:pPr>
                <a:defRPr/>
              </a:pPr>
              <a:t>44</a:t>
            </a:fld>
            <a:endParaRPr lang="en-US"/>
          </a:p>
        </p:txBody>
      </p:sp>
    </p:spTree>
    <p:extLst>
      <p:ext uri="{BB962C8B-B14F-4D97-AF65-F5344CB8AC3E}">
        <p14:creationId xmlns:p14="http://schemas.microsoft.com/office/powerpoint/2010/main" val="1739631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in this landmark report, trademarks, or :”drug names” is not defined as contributing to medical errors.</a:t>
            </a:r>
          </a:p>
        </p:txBody>
      </p:sp>
      <p:sp>
        <p:nvSpPr>
          <p:cNvPr id="4" name="Slide Number Placeholder 3"/>
          <p:cNvSpPr>
            <a:spLocks noGrp="1"/>
          </p:cNvSpPr>
          <p:nvPr>
            <p:ph type="sldNum" sz="quarter" idx="10"/>
          </p:nvPr>
        </p:nvSpPr>
        <p:spPr/>
        <p:txBody>
          <a:bodyPr/>
          <a:lstStyle/>
          <a:p>
            <a:pPr>
              <a:defRPr/>
            </a:pPr>
            <a:fld id="{0FCFE407-59DA-4749-9C33-228AC5BC3DEB}" type="slidenum">
              <a:rPr lang="en-US" smtClean="0"/>
              <a:pPr>
                <a:defRPr/>
              </a:pPr>
              <a:t>4</a:t>
            </a:fld>
            <a:endParaRPr lang="en-US"/>
          </a:p>
        </p:txBody>
      </p:sp>
    </p:spTree>
    <p:extLst>
      <p:ext uri="{BB962C8B-B14F-4D97-AF65-F5344CB8AC3E}">
        <p14:creationId xmlns:p14="http://schemas.microsoft.com/office/powerpoint/2010/main" val="211106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“INCLUDING</a:t>
            </a:r>
            <a:r>
              <a:rPr lang="en-US" baseline="0" dirty="0"/>
              <a:t> MANY CAUSED BY SIMILAR-SOUNDING MIXED-UP NAMES”  BUT, w</a:t>
            </a:r>
            <a:r>
              <a:rPr lang="en-US" dirty="0"/>
              <a:t>ould  Lyrica and </a:t>
            </a:r>
            <a:r>
              <a:rPr lang="en-US" dirty="0" err="1"/>
              <a:t>Lamictal</a:t>
            </a:r>
            <a:r>
              <a:rPr lang="en-US" dirty="0"/>
              <a:t> have been expected to be confused on the basis of look-alike and sound alike?</a:t>
            </a:r>
          </a:p>
          <a:p>
            <a:endParaRPr lang="en-US" dirty="0"/>
          </a:p>
        </p:txBody>
      </p:sp>
      <p:sp>
        <p:nvSpPr>
          <p:cNvPr id="4" name="Slide Number Placeholder 3"/>
          <p:cNvSpPr>
            <a:spLocks noGrp="1"/>
          </p:cNvSpPr>
          <p:nvPr>
            <p:ph type="sldNum" sz="quarter" idx="10"/>
          </p:nvPr>
        </p:nvSpPr>
        <p:spPr/>
        <p:txBody>
          <a:bodyPr/>
          <a:lstStyle/>
          <a:p>
            <a:pPr>
              <a:defRPr/>
            </a:pPr>
            <a:fld id="{0FCFE407-59DA-4749-9C33-228AC5BC3DEB}" type="slidenum">
              <a:rPr lang="en-US" smtClean="0"/>
              <a:pPr>
                <a:defRPr/>
              </a:pPr>
              <a:t>5</a:t>
            </a:fld>
            <a:endParaRPr lang="en-US"/>
          </a:p>
        </p:txBody>
      </p:sp>
    </p:spTree>
    <p:extLst>
      <p:ext uri="{BB962C8B-B14F-4D97-AF65-F5344CB8AC3E}">
        <p14:creationId xmlns:p14="http://schemas.microsoft.com/office/powerpoint/2010/main" val="1398443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The point is  eliminating, or dramatically reducing the potential for medical error due</a:t>
            </a:r>
            <a:r>
              <a:rPr lang="en-US" baseline="0" dirty="0"/>
              <a:t> to </a:t>
            </a:r>
            <a:r>
              <a:rPr lang="en-US" dirty="0"/>
              <a:t>trademark alone</a:t>
            </a:r>
            <a:r>
              <a:rPr lang="en-US" baseline="0" dirty="0"/>
              <a:t> will not move the bar much on medication error.  As the Institute of Medicine states “Numerous factors…”</a:t>
            </a:r>
          </a:p>
          <a:p>
            <a:pPr marL="0" marR="0" lvl="0" indent="0" algn="l" defTabSz="457200" rtl="0" eaLnBrk="1" fontAlgn="base" latinLnBrk="0" hangingPunct="1">
              <a:lnSpc>
                <a:spcPct val="100000"/>
              </a:lnSpc>
              <a:spcBef>
                <a:spcPct val="30000"/>
              </a:spcBef>
              <a:spcAft>
                <a:spcPct val="0"/>
              </a:spcAft>
              <a:buClrTx/>
              <a:buSzTx/>
              <a:buFontTx/>
              <a:buNone/>
              <a:tabLst/>
              <a:defRPr/>
            </a:pPr>
            <a:r>
              <a:rPr lang="en-US" baseline="0" dirty="0"/>
              <a:t>So what have countries done to restrict trademarks in their countries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FCFE407-59DA-4749-9C33-228AC5BC3DEB}" type="slidenum">
              <a:rPr lang="en-US" smtClean="0"/>
              <a:pPr>
                <a:defRPr/>
              </a:pPr>
              <a:t>6</a:t>
            </a:fld>
            <a:endParaRPr lang="en-US"/>
          </a:p>
        </p:txBody>
      </p:sp>
    </p:spTree>
    <p:extLst>
      <p:ext uri="{BB962C8B-B14F-4D97-AF65-F5344CB8AC3E}">
        <p14:creationId xmlns:p14="http://schemas.microsoft.com/office/powerpoint/2010/main" val="2437084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alike, Sound alike errors are but one element in a large number of factors which lead to medication error.  </a:t>
            </a:r>
          </a:p>
        </p:txBody>
      </p:sp>
      <p:sp>
        <p:nvSpPr>
          <p:cNvPr id="4" name="Slide Number Placeholder 3"/>
          <p:cNvSpPr>
            <a:spLocks noGrp="1"/>
          </p:cNvSpPr>
          <p:nvPr>
            <p:ph type="sldNum" sz="quarter" idx="10"/>
          </p:nvPr>
        </p:nvSpPr>
        <p:spPr/>
        <p:txBody>
          <a:bodyPr/>
          <a:lstStyle/>
          <a:p>
            <a:pPr>
              <a:defRPr/>
            </a:pPr>
            <a:fld id="{0FCFE407-59DA-4749-9C33-228AC5BC3DEB}" type="slidenum">
              <a:rPr lang="en-US" smtClean="0"/>
              <a:pPr>
                <a:defRPr/>
              </a:pPr>
              <a:t>7</a:t>
            </a:fld>
            <a:endParaRPr lang="en-US"/>
          </a:p>
        </p:txBody>
      </p:sp>
    </p:spTree>
    <p:extLst>
      <p:ext uri="{BB962C8B-B14F-4D97-AF65-F5344CB8AC3E}">
        <p14:creationId xmlns:p14="http://schemas.microsoft.com/office/powerpoint/2010/main" val="765108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medication error was likely due</a:t>
            </a:r>
            <a:r>
              <a:rPr lang="en-US" baseline="0" dirty="0"/>
              <a:t> to other error in the system of delivery of medicine to the patient, perhaps at the pharmacy level. Regardless, the outcome was tragic.</a:t>
            </a:r>
            <a:endParaRPr lang="en-US" dirty="0"/>
          </a:p>
        </p:txBody>
      </p:sp>
      <p:sp>
        <p:nvSpPr>
          <p:cNvPr id="4" name="Slide Number Placeholder 3"/>
          <p:cNvSpPr>
            <a:spLocks noGrp="1"/>
          </p:cNvSpPr>
          <p:nvPr>
            <p:ph type="sldNum" sz="quarter" idx="10"/>
          </p:nvPr>
        </p:nvSpPr>
        <p:spPr/>
        <p:txBody>
          <a:bodyPr/>
          <a:lstStyle/>
          <a:p>
            <a:pPr>
              <a:defRPr/>
            </a:pPr>
            <a:fld id="{0FCFE407-59DA-4749-9C33-228AC5BC3DEB}" type="slidenum">
              <a:rPr lang="en-US" smtClean="0"/>
              <a:pPr>
                <a:defRPr/>
              </a:pPr>
              <a:t>8</a:t>
            </a:fld>
            <a:endParaRPr lang="en-US"/>
          </a:p>
        </p:txBody>
      </p:sp>
    </p:spTree>
    <p:extLst>
      <p:ext uri="{BB962C8B-B14F-4D97-AF65-F5344CB8AC3E}">
        <p14:creationId xmlns:p14="http://schemas.microsoft.com/office/powerpoint/2010/main" val="3465720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FCFE407-59DA-4749-9C33-228AC5BC3DEB}" type="slidenum">
              <a:rPr lang="en-US" smtClean="0"/>
              <a:pPr>
                <a:defRPr/>
              </a:pPr>
              <a:t>9</a:t>
            </a:fld>
            <a:endParaRPr lang="en-US"/>
          </a:p>
        </p:txBody>
      </p:sp>
    </p:spTree>
    <p:extLst>
      <p:ext uri="{BB962C8B-B14F-4D97-AF65-F5344CB8AC3E}">
        <p14:creationId xmlns:p14="http://schemas.microsoft.com/office/powerpoint/2010/main" val="2645003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In Mexico, pursuant to the Health Law, </a:t>
            </a:r>
            <a:r>
              <a:rPr lang="en-US" sz="1200" kern="1200" dirty="0">
                <a:solidFill>
                  <a:schemeClr val="tx1"/>
                </a:solidFill>
                <a:effectLst/>
                <a:latin typeface="+mn-lt"/>
                <a:ea typeface="ＭＳ Ｐゴシック" charset="0"/>
                <a:cs typeface="ＭＳ Ｐゴシック" charset="0"/>
              </a:rPr>
              <a:t> according to articles 24, 91, 167, 169, 171, 172, 173, 174 and 177 of the Regulation for Health Products Consumption  in order to obtain a “sanitary registration” for a Health Product, i.e., approval to market, a label proposal must be submitted,  which must contain the distinctive denomination (Commercial trademark) of the product; </a:t>
            </a: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Like most other regulators,</a:t>
            </a:r>
            <a:r>
              <a:rPr lang="en-US" sz="1200" kern="1200" baseline="0" dirty="0">
                <a:solidFill>
                  <a:schemeClr val="tx1"/>
                </a:solidFill>
                <a:effectLst/>
                <a:latin typeface="+mn-lt"/>
                <a:ea typeface="ＭＳ Ｐゴシック" charset="0"/>
                <a:cs typeface="ＭＳ Ｐゴシック" charset="0"/>
              </a:rPr>
              <a:t> the </a:t>
            </a:r>
            <a:r>
              <a:rPr lang="en-US" sz="1200" kern="1200" dirty="0">
                <a:solidFill>
                  <a:schemeClr val="tx1"/>
                </a:solidFill>
                <a:effectLst/>
                <a:latin typeface="+mn-lt"/>
                <a:ea typeface="ＭＳ Ｐゴシック" charset="0"/>
                <a:cs typeface="ＭＳ Ｐゴシック" charset="0"/>
              </a:rPr>
              <a:t>General Health Law Regulation in regards to Advertising, does not authorize the advertising of medications that make statements or testimonies that may cause confusion to the public and that lack support – the classic “Misrepresentation” No statements or trademarks denoting superiority or efficacy </a:t>
            </a:r>
          </a:p>
          <a:p>
            <a:endParaRPr lang="en-US" dirty="0"/>
          </a:p>
        </p:txBody>
      </p:sp>
      <p:sp>
        <p:nvSpPr>
          <p:cNvPr id="4" name="Slide Number Placeholder 3"/>
          <p:cNvSpPr>
            <a:spLocks noGrp="1"/>
          </p:cNvSpPr>
          <p:nvPr>
            <p:ph type="sldNum" sz="quarter" idx="10"/>
          </p:nvPr>
        </p:nvSpPr>
        <p:spPr/>
        <p:txBody>
          <a:bodyPr/>
          <a:lstStyle/>
          <a:p>
            <a:pPr>
              <a:defRPr/>
            </a:pPr>
            <a:fld id="{0FCFE407-59DA-4749-9C33-228AC5BC3DEB}" type="slidenum">
              <a:rPr lang="en-US" smtClean="0"/>
              <a:pPr>
                <a:defRPr/>
              </a:pPr>
              <a:t>10</a:t>
            </a:fld>
            <a:endParaRPr lang="en-US"/>
          </a:p>
        </p:txBody>
      </p:sp>
    </p:spTree>
    <p:extLst>
      <p:ext uri="{BB962C8B-B14F-4D97-AF65-F5344CB8AC3E}">
        <p14:creationId xmlns:p14="http://schemas.microsoft.com/office/powerpoint/2010/main" val="29495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endParaRPr lang="en-US" sz="1200" b="1" kern="1200" dirty="0">
              <a:solidFill>
                <a:schemeClr val="tx1"/>
              </a:solidFill>
              <a:effectLst/>
              <a:latin typeface="+mn-lt"/>
              <a:ea typeface="ＭＳ Ｐゴシック" charset="0"/>
              <a:cs typeface="ＭＳ Ｐゴシック" charset="0"/>
            </a:endParaRPr>
          </a:p>
          <a:p>
            <a:pPr eaLnBrk="0" fontAlgn="base" hangingPunct="0"/>
            <a:r>
              <a:rPr lang="en-US" sz="1200" b="1" kern="1200" dirty="0">
                <a:solidFill>
                  <a:schemeClr val="tx1"/>
                </a:solidFill>
                <a:effectLst/>
                <a:latin typeface="+mn-lt"/>
                <a:ea typeface="ＭＳ Ｐゴシック" charset="0"/>
                <a:cs typeface="ＭＳ Ｐゴシック" charset="0"/>
              </a:rPr>
              <a:t>GUIDELINES FOR THE USE OF DISTINCTIVE DENOMINATIONS OF MEDICATIONS - Current</a:t>
            </a:r>
            <a:endParaRPr lang="en-US" sz="1200" kern="1200" dirty="0">
              <a:solidFill>
                <a:schemeClr val="tx1"/>
              </a:solidFill>
              <a:effectLst/>
              <a:latin typeface="+mn-lt"/>
              <a:ea typeface="ＭＳ Ｐゴシック" charset="0"/>
              <a:cs typeface="ＭＳ Ｐゴシック" charset="0"/>
            </a:endParaRPr>
          </a:p>
          <a:p>
            <a:pPr lvl="0" eaLnBrk="0" fontAlgn="base" hangingPunct="0"/>
            <a:r>
              <a:rPr lang="en-US" sz="1200" kern="1200" dirty="0">
                <a:solidFill>
                  <a:schemeClr val="tx1"/>
                </a:solidFill>
                <a:effectLst/>
                <a:latin typeface="+mn-lt"/>
                <a:ea typeface="ＭＳ Ｐゴシック" charset="0"/>
                <a:cs typeface="ＭＳ Ｐゴシック" charset="0"/>
              </a:rPr>
              <a:t>The distinctive denominations of medications must be differentiated by at least three letters in each word;</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charset="0"/>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Here is the challenge:</a:t>
            </a:r>
            <a:r>
              <a:rPr lang="en-US" sz="1200" kern="1200" baseline="0" dirty="0">
                <a:solidFill>
                  <a:schemeClr val="tx1"/>
                </a:solidFill>
                <a:effectLst/>
                <a:latin typeface="+mn-lt"/>
                <a:ea typeface="ＭＳ Ｐゴシック" charset="0"/>
                <a:cs typeface="ＭＳ Ｐゴシック" charset="0"/>
              </a:rPr>
              <a:t> t</a:t>
            </a:r>
            <a:r>
              <a:rPr lang="en-US" sz="1200" kern="1200" dirty="0">
                <a:solidFill>
                  <a:schemeClr val="tx1"/>
                </a:solidFill>
                <a:effectLst/>
                <a:latin typeface="+mn-lt"/>
                <a:ea typeface="ＭＳ Ｐゴシック" charset="0"/>
                <a:cs typeface="ＭＳ Ｐゴシック" charset="0"/>
              </a:rPr>
              <a:t>hat the distinctive denomination of two or more products, when spelled or are phonetically similar must be differentiated at least by three letters in each word; This is the General Health Law so-called ‘three-letter rule’, which requires a minimum difference of three letters between commercial names of pharmaceutical preparations in order for them to qualify for a health registration</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charset="0"/>
              <a:cs typeface="ＭＳ Ｐゴシック" charset="0"/>
            </a:endParaRPr>
          </a:p>
          <a:p>
            <a:pPr lvl="0" eaLnBrk="0" fontAlgn="base" hangingPunct="0"/>
            <a:r>
              <a:rPr lang="en-US" sz="1200" kern="1200" dirty="0">
                <a:solidFill>
                  <a:schemeClr val="tx1"/>
                </a:solidFill>
                <a:effectLst/>
                <a:latin typeface="+mn-lt"/>
                <a:ea typeface="ＭＳ Ｐゴシック" charset="0"/>
                <a:cs typeface="ＭＳ Ｐゴシック" charset="0"/>
              </a:rPr>
              <a:t>Two words will be considered when there is a separations between both;</a:t>
            </a:r>
          </a:p>
          <a:p>
            <a:pPr lvl="0" eaLnBrk="0" fontAlgn="base" hangingPunct="0"/>
            <a:endParaRPr lang="en-US" sz="1200" kern="1200" dirty="0">
              <a:solidFill>
                <a:schemeClr val="tx1"/>
              </a:solidFill>
              <a:effectLst/>
              <a:latin typeface="+mn-lt"/>
              <a:ea typeface="ＭＳ Ｐゴシック" charset="0"/>
              <a:cs typeface="ＭＳ Ｐゴシック" charset="0"/>
            </a:endParaRPr>
          </a:p>
          <a:p>
            <a:pPr lvl="0" eaLnBrk="0" fontAlgn="base" hangingPunct="0"/>
            <a:r>
              <a:rPr lang="en-US" sz="1200" kern="1200" dirty="0">
                <a:solidFill>
                  <a:schemeClr val="tx1"/>
                </a:solidFill>
                <a:effectLst/>
                <a:latin typeface="+mn-lt"/>
                <a:ea typeface="ＭＳ Ｐゴシック" charset="0"/>
                <a:cs typeface="ＭＳ Ｐゴシック" charset="0"/>
              </a:rPr>
              <a:t>in distinctive denominations, punctuation signs and mathematical symbols may be used. </a:t>
            </a:r>
          </a:p>
          <a:p>
            <a:pPr lvl="0" eaLnBrk="0" fontAlgn="base" hangingPunct="0"/>
            <a:r>
              <a:rPr lang="en-US" sz="1200" kern="1200" dirty="0">
                <a:solidFill>
                  <a:schemeClr val="tx1"/>
                </a:solidFill>
                <a:effectLst/>
                <a:latin typeface="+mn-lt"/>
                <a:ea typeface="ＭＳ Ｐゴシック" charset="0"/>
                <a:cs typeface="ＭＳ Ｐゴシック" charset="0"/>
              </a:rPr>
              <a:t>It is considered one word when there is a sign or unifying digit linking them.</a:t>
            </a:r>
          </a:p>
          <a:p>
            <a:pPr lvl="0" eaLnBrk="0" fontAlgn="base" hangingPunct="0"/>
            <a:r>
              <a:rPr lang="en-US" sz="1200" kern="1200" dirty="0">
                <a:solidFill>
                  <a:schemeClr val="tx1"/>
                </a:solidFill>
                <a:effectLst/>
                <a:latin typeface="+mn-lt"/>
                <a:ea typeface="ＭＳ Ｐゴシック" charset="0"/>
                <a:cs typeface="ＭＳ Ｐゴシック" charset="0"/>
              </a:rPr>
              <a:t>The distinctive denomination as a whole must be in the same letter size. </a:t>
            </a:r>
          </a:p>
          <a:p>
            <a:pPr lvl="0" eaLnBrk="0" fontAlgn="base" hangingPunct="0"/>
            <a:r>
              <a:rPr lang="en-US" sz="1200" kern="1200" dirty="0">
                <a:solidFill>
                  <a:schemeClr val="tx1"/>
                </a:solidFill>
                <a:effectLst/>
                <a:latin typeface="+mn-lt"/>
                <a:ea typeface="ＭＳ Ｐゴシック" charset="0"/>
                <a:cs typeface="ＭＳ Ｐゴシック" charset="0"/>
              </a:rPr>
              <a:t>The letter style, color and level in which is presented such denomination in packages and advertising, must allow, in such a case, a clear identification and identification between medications that are different.</a:t>
            </a:r>
          </a:p>
          <a:p>
            <a:r>
              <a:rPr lang="en-US" sz="1200" kern="1200" dirty="0">
                <a:solidFill>
                  <a:schemeClr val="tx1"/>
                </a:solidFill>
                <a:effectLst/>
                <a:latin typeface="+mn-lt"/>
                <a:ea typeface="ＭＳ Ｐゴシック" charset="0"/>
                <a:cs typeface="ＭＳ Ｐゴシック" charset="0"/>
              </a:rPr>
              <a:t>The company interested in using such distinctive denominations which are similar between them, may do so as long as the medications belongs to the same company, of the same nature and corresponds to the same therapeutic group, according to article 224 section B of the General Health Law;</a:t>
            </a: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Revoked or pending registration must not be used; and the same distinctive denomination may only be used when dealing with different pharmaceutical forms or different dosages with the same active ingredient of the same laboratory.</a:t>
            </a:r>
          </a:p>
          <a:p>
            <a:endParaRPr lang="en-US" dirty="0"/>
          </a:p>
        </p:txBody>
      </p:sp>
      <p:sp>
        <p:nvSpPr>
          <p:cNvPr id="4" name="Slide Number Placeholder 3"/>
          <p:cNvSpPr>
            <a:spLocks noGrp="1"/>
          </p:cNvSpPr>
          <p:nvPr>
            <p:ph type="sldNum" sz="quarter" idx="10"/>
          </p:nvPr>
        </p:nvSpPr>
        <p:spPr/>
        <p:txBody>
          <a:bodyPr/>
          <a:lstStyle/>
          <a:p>
            <a:pPr>
              <a:defRPr/>
            </a:pPr>
            <a:fld id="{0FCFE407-59DA-4749-9C33-228AC5BC3DEB}" type="slidenum">
              <a:rPr lang="en-US" smtClean="0"/>
              <a:pPr>
                <a:defRPr/>
              </a:pPr>
              <a:t>11</a:t>
            </a:fld>
            <a:endParaRPr lang="en-US"/>
          </a:p>
        </p:txBody>
      </p:sp>
    </p:spTree>
    <p:extLst>
      <p:ext uri="{BB962C8B-B14F-4D97-AF65-F5344CB8AC3E}">
        <p14:creationId xmlns:p14="http://schemas.microsoft.com/office/powerpoint/2010/main" val="14216962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title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57200" y="37758"/>
            <a:ext cx="7440147" cy="929306"/>
          </a:xfrm>
        </p:spPr>
        <p:txBody>
          <a:bodyPr/>
          <a:lstStyle>
            <a:lvl1pPr algn="l">
              <a:defRPr b="0" i="0">
                <a:solidFill>
                  <a:schemeClr val="tx1"/>
                </a:solidFill>
                <a:latin typeface="+mj-lt"/>
                <a:cs typeface="DIN-Regular"/>
              </a:defRPr>
            </a:lvl1pPr>
          </a:lstStyle>
          <a:p>
            <a:r>
              <a:rPr lang="en-US"/>
              <a:t>Click to edit Master title style</a:t>
            </a:r>
            <a:endParaRPr lang="en-US" dirty="0"/>
          </a:p>
        </p:txBody>
      </p:sp>
      <p:sp>
        <p:nvSpPr>
          <p:cNvPr id="3" name="Subtitle 2"/>
          <p:cNvSpPr>
            <a:spLocks noGrp="1"/>
          </p:cNvSpPr>
          <p:nvPr>
            <p:ph type="subTitle" idx="1"/>
          </p:nvPr>
        </p:nvSpPr>
        <p:spPr>
          <a:xfrm>
            <a:off x="457200" y="1027904"/>
            <a:ext cx="6400800" cy="631233"/>
          </a:xfrm>
        </p:spPr>
        <p:txBody>
          <a:bodyPr/>
          <a:lstStyle>
            <a:lvl1pPr marL="0" indent="0" algn="l">
              <a:buNone/>
              <a:defRPr>
                <a:solidFill>
                  <a:schemeClr val="tx1"/>
                </a:solidFill>
                <a:latin typeface="+mj-lt"/>
                <a:cs typeface="DIN-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a:blip r:embed="rId3"/>
          <a:stretch>
            <a:fillRect/>
          </a:stretch>
        </p:blipFill>
        <p:spPr>
          <a:xfrm>
            <a:off x="7639051" y="235948"/>
            <a:ext cx="1301750" cy="711141"/>
          </a:xfrm>
          <a:prstGeom prst="rect">
            <a:avLst/>
          </a:prstGeom>
        </p:spPr>
      </p:pic>
    </p:spTree>
    <p:extLst>
      <p:ext uri="{BB962C8B-B14F-4D97-AF65-F5344CB8AC3E}">
        <p14:creationId xmlns:p14="http://schemas.microsoft.com/office/powerpoint/2010/main" val="3085371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BFCB782-6511-884A-AB9E-820237990E9C}" type="datetime1">
              <a:rPr lang="en-US"/>
              <a:pPr>
                <a:defRPr/>
              </a:pPr>
              <a:t>4/9/18</a:t>
            </a:fld>
            <a:endParaRPr lang="en-US" dirty="0"/>
          </a:p>
        </p:txBody>
      </p:sp>
      <p:sp>
        <p:nvSpPr>
          <p:cNvPr id="5" name="Footer Placeholder 4"/>
          <p:cNvSpPr>
            <a:spLocks noGrp="1"/>
          </p:cNvSpPr>
          <p:nvPr>
            <p:ph type="ftr" sz="quarter" idx="11"/>
          </p:nvPr>
        </p:nvSpPr>
        <p:spPr/>
        <p:txBody>
          <a:bodyPr/>
          <a:lstStyle>
            <a:lvl1pPr>
              <a:defRPr>
                <a:latin typeface="+mn-lt"/>
              </a:defRPr>
            </a:lvl1pPr>
          </a:lstStyle>
          <a:p>
            <a:pPr>
              <a:defRPr/>
            </a:pPr>
            <a:r>
              <a:rPr lang="en-US" dirty="0"/>
              <a:t>Company Confidential  © 2017 Eli Lilly and Company </a:t>
            </a:r>
          </a:p>
        </p:txBody>
      </p:sp>
      <p:sp>
        <p:nvSpPr>
          <p:cNvPr id="6" name="Slide Number Placeholder 5"/>
          <p:cNvSpPr>
            <a:spLocks noGrp="1"/>
          </p:cNvSpPr>
          <p:nvPr>
            <p:ph type="sldNum" sz="quarter" idx="12"/>
          </p:nvPr>
        </p:nvSpPr>
        <p:spPr/>
        <p:txBody>
          <a:bodyPr/>
          <a:lstStyle>
            <a:lvl1pPr>
              <a:defRPr>
                <a:latin typeface="+mn-lt"/>
              </a:defRPr>
            </a:lvl1pPr>
          </a:lstStyle>
          <a:p>
            <a:pPr>
              <a:defRPr/>
            </a:pPr>
            <a:fld id="{9BA3C817-4775-8E43-827A-9B6300E73C00}" type="slidenum">
              <a:rPr lang="en-US" smtClean="0"/>
              <a:pPr>
                <a:defRPr/>
              </a:pPr>
              <a:t>‹Nº›</a:t>
            </a:fld>
            <a:endParaRPr lang="en-US" dirty="0"/>
          </a:p>
        </p:txBody>
      </p:sp>
    </p:spTree>
    <p:extLst>
      <p:ext uri="{BB962C8B-B14F-4D97-AF65-F5344CB8AC3E}">
        <p14:creationId xmlns:p14="http://schemas.microsoft.com/office/powerpoint/2010/main" val="4203396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1D93A39-762E-4245-AD74-71E0617585FA}" type="datetime1">
              <a:rPr lang="en-US"/>
              <a:pPr>
                <a:defRPr/>
              </a:pPr>
              <a:t>4/9/18</a:t>
            </a:fld>
            <a:endParaRPr lang="en-US" dirty="0"/>
          </a:p>
        </p:txBody>
      </p:sp>
      <p:sp>
        <p:nvSpPr>
          <p:cNvPr id="5" name="Footer Placeholder 4"/>
          <p:cNvSpPr>
            <a:spLocks noGrp="1"/>
          </p:cNvSpPr>
          <p:nvPr>
            <p:ph type="ftr" sz="quarter" idx="11"/>
          </p:nvPr>
        </p:nvSpPr>
        <p:spPr/>
        <p:txBody>
          <a:bodyPr/>
          <a:lstStyle>
            <a:lvl1pPr>
              <a:defRPr>
                <a:latin typeface="+mn-lt"/>
              </a:defRPr>
            </a:lvl1pPr>
          </a:lstStyle>
          <a:p>
            <a:pPr>
              <a:defRPr/>
            </a:pPr>
            <a:r>
              <a:rPr lang="en-US" dirty="0"/>
              <a:t>Company Confidential  © 2017 Eli Lilly and Company </a:t>
            </a:r>
          </a:p>
        </p:txBody>
      </p:sp>
      <p:sp>
        <p:nvSpPr>
          <p:cNvPr id="6" name="Slide Number Placeholder 5"/>
          <p:cNvSpPr>
            <a:spLocks noGrp="1"/>
          </p:cNvSpPr>
          <p:nvPr>
            <p:ph type="sldNum" sz="quarter" idx="12"/>
          </p:nvPr>
        </p:nvSpPr>
        <p:spPr/>
        <p:txBody>
          <a:bodyPr/>
          <a:lstStyle>
            <a:lvl1pPr>
              <a:defRPr>
                <a:latin typeface="+mn-lt"/>
              </a:defRPr>
            </a:lvl1pPr>
          </a:lstStyle>
          <a:p>
            <a:pPr>
              <a:defRPr/>
            </a:pPr>
            <a:fld id="{12E6D066-61F3-914D-B5DE-FBF01628CE1E}" type="slidenum">
              <a:rPr lang="en-US" smtClean="0"/>
              <a:pPr>
                <a:defRPr/>
              </a:pPr>
              <a:t>‹Nº›</a:t>
            </a:fld>
            <a:endParaRPr lang="en-US" dirty="0"/>
          </a:p>
        </p:txBody>
      </p:sp>
    </p:spTree>
    <p:extLst>
      <p:ext uri="{BB962C8B-B14F-4D97-AF65-F5344CB8AC3E}">
        <p14:creationId xmlns:p14="http://schemas.microsoft.com/office/powerpoint/2010/main" val="60790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773606" y="6355260"/>
            <a:ext cx="2133600" cy="365125"/>
          </a:xfrm>
        </p:spPr>
        <p:txBody>
          <a:bodyPr/>
          <a:lstStyle/>
          <a:p>
            <a:fld id="{A349544A-F1CD-3844-BFB3-6D230A0137DD}" type="datetimeFigureOut">
              <a:rPr lang="en-US" smtClean="0"/>
              <a:t>4/9/18</a:t>
            </a:fld>
            <a:endParaRPr lang="en-US" dirty="0"/>
          </a:p>
        </p:txBody>
      </p:sp>
      <p:pic>
        <p:nvPicPr>
          <p:cNvPr id="8" name="Picture 7"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0947" y="261425"/>
            <a:ext cx="2703422" cy="563312"/>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87863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49" y="1023679"/>
            <a:ext cx="8509103" cy="926020"/>
          </a:xfrm>
        </p:spPr>
        <p:txBody>
          <a:bodyPr/>
          <a:lstStyle/>
          <a:p>
            <a:r>
              <a:rPr lang="en-US"/>
              <a:t>Click to edit Master title style</a:t>
            </a:r>
          </a:p>
        </p:txBody>
      </p:sp>
      <p:sp>
        <p:nvSpPr>
          <p:cNvPr id="3" name="Content Placeholder 2"/>
          <p:cNvSpPr>
            <a:spLocks noGrp="1"/>
          </p:cNvSpPr>
          <p:nvPr>
            <p:ph idx="1"/>
          </p:nvPr>
        </p:nvSpPr>
        <p:spPr>
          <a:xfrm>
            <a:off x="323850" y="2009775"/>
            <a:ext cx="8509103" cy="42860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676650" y="6375400"/>
            <a:ext cx="2133600" cy="365125"/>
          </a:xfrm>
        </p:spPr>
        <p:txBody>
          <a:bodyPr/>
          <a:lstStyle>
            <a:lvl1pPr algn="ctr">
              <a:defRPr/>
            </a:lvl1pPr>
          </a:lstStyle>
          <a:p>
            <a:fld id="{A349544A-F1CD-3844-BFB3-6D230A0137DD}" type="datetimeFigureOut">
              <a:rPr lang="en-US" smtClean="0"/>
              <a:pPr/>
              <a:t>4/9/18</a:t>
            </a:fld>
            <a:endParaRPr lang="en-US" dirty="0"/>
          </a:p>
        </p:txBody>
      </p:sp>
      <p:sp>
        <p:nvSpPr>
          <p:cNvPr id="5" name="Footer Placeholder 4"/>
          <p:cNvSpPr>
            <a:spLocks noGrp="1"/>
          </p:cNvSpPr>
          <p:nvPr>
            <p:ph type="ftr" sz="quarter" idx="11"/>
          </p:nvPr>
        </p:nvSpPr>
        <p:spPr>
          <a:xfrm>
            <a:off x="24765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‹Nº›</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686432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6334125"/>
            <a:ext cx="2133600" cy="365125"/>
          </a:xfrm>
        </p:spPr>
        <p:txBody>
          <a:bodyPr/>
          <a:lstStyle/>
          <a:p>
            <a:fld id="{A349544A-F1CD-3844-BFB3-6D230A0137DD}" type="datetimeFigureOut">
              <a:rPr lang="en-US" smtClean="0"/>
              <a:t>4/9/18</a:t>
            </a:fld>
            <a:endParaRPr lang="en-US"/>
          </a:p>
        </p:txBody>
      </p:sp>
      <p:sp>
        <p:nvSpPr>
          <p:cNvPr id="6"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882759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609834" y="6349336"/>
            <a:ext cx="2133600" cy="365125"/>
          </a:xfrm>
        </p:spPr>
        <p:txBody>
          <a:bodyPr/>
          <a:lstStyle/>
          <a:p>
            <a:fld id="{A349544A-F1CD-3844-BFB3-6D230A0137DD}" type="datetimeFigureOut">
              <a:rPr lang="en-US" smtClean="0"/>
              <a:t>4/9/18</a:t>
            </a:fld>
            <a:endParaRPr lang="en-US"/>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69796"/>
            <a:ext cx="620543" cy="743080"/>
          </a:xfrm>
          <a:prstGeom prst="rect">
            <a:avLst/>
          </a:prstGeom>
        </p:spPr>
      </p:pic>
      <p:sp>
        <p:nvSpPr>
          <p:cNvPr id="8"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‹Nº›</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799504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514307" y="6380336"/>
            <a:ext cx="2133600" cy="365125"/>
          </a:xfrm>
        </p:spPr>
        <p:txBody>
          <a:bodyPr/>
          <a:lstStyle/>
          <a:p>
            <a:fld id="{A349544A-F1CD-3844-BFB3-6D230A0137DD}" type="datetimeFigureOut">
              <a:rPr lang="en-US" smtClean="0"/>
              <a:t>4/9/18</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‹Nº›</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916775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886200" y="6384925"/>
            <a:ext cx="2133600" cy="365125"/>
          </a:xfrm>
        </p:spPr>
        <p:txBody>
          <a:bodyPr/>
          <a:lstStyle/>
          <a:p>
            <a:fld id="{A349544A-F1CD-3844-BFB3-6D230A0137DD}" type="datetimeFigureOut">
              <a:rPr lang="en-US" smtClean="0"/>
              <a:t>4/9/18</a:t>
            </a:fld>
            <a:endParaRPr lang="en-US" dirty="0"/>
          </a:p>
        </p:txBody>
      </p:sp>
      <p:pic>
        <p:nvPicPr>
          <p:cNvPr id="10" name="Picture 9"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11"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3" name="TextBox 12"/>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‹Nº›</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52122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3596185" y="6391749"/>
            <a:ext cx="2133600" cy="365125"/>
          </a:xfrm>
        </p:spPr>
        <p:txBody>
          <a:bodyPr/>
          <a:lstStyle/>
          <a:p>
            <a:fld id="{A349544A-F1CD-3844-BFB3-6D230A0137DD}" type="datetimeFigureOut">
              <a:rPr lang="en-US" smtClean="0"/>
              <a:t>4/9/18</a:t>
            </a:fld>
            <a:endParaRPr lang="en-US"/>
          </a:p>
        </p:txBody>
      </p:sp>
      <p:pic>
        <p:nvPicPr>
          <p:cNvPr id="6" name="Picture 5"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7"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‹Nº›</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053327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65513" y="6349337"/>
            <a:ext cx="2133600" cy="365125"/>
          </a:xfrm>
        </p:spPr>
        <p:txBody>
          <a:bodyPr/>
          <a:lstStyle/>
          <a:p>
            <a:fld id="{A349544A-F1CD-3844-BFB3-6D230A0137DD}" type="datetimeFigureOut">
              <a:rPr lang="en-US" smtClean="0"/>
              <a:t>4/9/18</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‹Nº›</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925502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05910C0-F0E4-3B4A-8D46-358441509B60}" type="datetime1">
              <a:rPr lang="en-US"/>
              <a:pPr>
                <a:defRPr/>
              </a:pPr>
              <a:t>4/9/18</a:t>
            </a:fld>
            <a:endParaRPr lang="en-US" dirty="0"/>
          </a:p>
        </p:txBody>
      </p:sp>
      <p:sp>
        <p:nvSpPr>
          <p:cNvPr id="5" name="Footer Placeholder 4"/>
          <p:cNvSpPr>
            <a:spLocks noGrp="1"/>
          </p:cNvSpPr>
          <p:nvPr>
            <p:ph type="ftr" sz="quarter" idx="11"/>
          </p:nvPr>
        </p:nvSpPr>
        <p:spPr/>
        <p:txBody>
          <a:bodyPr/>
          <a:lstStyle>
            <a:lvl1pPr>
              <a:defRPr>
                <a:latin typeface="+mn-lt"/>
              </a:defRPr>
            </a:lvl1pPr>
          </a:lstStyle>
          <a:p>
            <a:pPr>
              <a:defRPr/>
            </a:pPr>
            <a:r>
              <a:rPr lang="en-US" dirty="0"/>
              <a:t>Company Confidential  © 2017 Eli Lilly and Company </a:t>
            </a:r>
          </a:p>
        </p:txBody>
      </p:sp>
      <p:sp>
        <p:nvSpPr>
          <p:cNvPr id="6" name="Slide Number Placeholder 5"/>
          <p:cNvSpPr>
            <a:spLocks noGrp="1"/>
          </p:cNvSpPr>
          <p:nvPr>
            <p:ph type="sldNum" sz="quarter" idx="12"/>
          </p:nvPr>
        </p:nvSpPr>
        <p:spPr/>
        <p:txBody>
          <a:bodyPr/>
          <a:lstStyle>
            <a:lvl1pPr>
              <a:defRPr>
                <a:latin typeface="+mn-lt"/>
              </a:defRPr>
            </a:lvl1pPr>
          </a:lstStyle>
          <a:p>
            <a:pPr>
              <a:defRPr/>
            </a:pPr>
            <a:fld id="{D6E4A9EC-2F93-AA4A-8BF5-70DF04282848}" type="slidenum">
              <a:rPr lang="en-US" smtClean="0"/>
              <a:pPr>
                <a:defRPr/>
              </a:pPr>
              <a:t>‹Nº›</a:t>
            </a:fld>
            <a:endParaRPr lang="en-US" dirty="0"/>
          </a:p>
        </p:txBody>
      </p:sp>
    </p:spTree>
    <p:extLst>
      <p:ext uri="{BB962C8B-B14F-4D97-AF65-F5344CB8AC3E}">
        <p14:creationId xmlns:p14="http://schemas.microsoft.com/office/powerpoint/2010/main" val="1831627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719014" y="6384925"/>
            <a:ext cx="2133600" cy="365125"/>
          </a:xfrm>
        </p:spPr>
        <p:txBody>
          <a:bodyPr/>
          <a:lstStyle/>
          <a:p>
            <a:fld id="{A349544A-F1CD-3844-BFB3-6D230A0137DD}" type="datetimeFigureOut">
              <a:rPr lang="en-US" smtClean="0"/>
              <a:t>4/9/18</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‹Nº›</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988762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55241" y="6356350"/>
            <a:ext cx="2133600" cy="365125"/>
          </a:xfrm>
        </p:spPr>
        <p:txBody>
          <a:bodyPr/>
          <a:lstStyle/>
          <a:p>
            <a:fld id="{A349544A-F1CD-3844-BFB3-6D230A0137DD}" type="datetimeFigureOut">
              <a:rPr lang="en-US" smtClean="0"/>
              <a:t>4/9/18</a:t>
            </a:fld>
            <a:endParaRPr lang="en-US"/>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31470" y="5291167"/>
            <a:ext cx="620543" cy="743080"/>
          </a:xfrm>
          <a:prstGeom prst="rect">
            <a:avLst/>
          </a:prstGeom>
        </p:spPr>
      </p:pic>
      <p:sp>
        <p:nvSpPr>
          <p:cNvPr id="9" name="Footer Placeholder 4"/>
          <p:cNvSpPr>
            <a:spLocks noGrp="1"/>
          </p:cNvSpPr>
          <p:nvPr>
            <p:ph type="ftr" sz="quarter" idx="11"/>
          </p:nvPr>
        </p:nvSpPr>
        <p:spPr>
          <a:xfrm rot="5400000">
            <a:off x="-1161972" y="1451193"/>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8" name="TextBox 7"/>
          <p:cNvSpPr txBox="1"/>
          <p:nvPr userDrawn="1"/>
        </p:nvSpPr>
        <p:spPr>
          <a:xfrm rot="5400000">
            <a:off x="117044" y="6376216"/>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‹Nº›</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026789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00650" y="6354123"/>
            <a:ext cx="2133600" cy="365125"/>
          </a:xfrm>
        </p:spPr>
        <p:txBody>
          <a:bodyPr/>
          <a:lstStyle/>
          <a:p>
            <a:fld id="{A349544A-F1CD-3844-BFB3-6D230A0137DD}" type="datetimeFigureOut">
              <a:rPr lang="en-US" smtClean="0"/>
              <a:t>4/9/18</a:t>
            </a:fld>
            <a:endParaRPr lang="en-US"/>
          </a:p>
        </p:txBody>
      </p:sp>
      <p:sp>
        <p:nvSpPr>
          <p:cNvPr id="7"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pic>
        <p:nvPicPr>
          <p:cNvPr id="9" name="Picture 8"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18888" y="5307876"/>
            <a:ext cx="620543" cy="743080"/>
          </a:xfrm>
          <a:prstGeom prst="rect">
            <a:avLst/>
          </a:prstGeom>
        </p:spPr>
      </p:pic>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‹Nº›</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961159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4236" y="2648601"/>
            <a:ext cx="4198518" cy="874845"/>
          </a:xfrm>
          <a:prstGeom prst="rect">
            <a:avLst/>
          </a:prstGeom>
        </p:spPr>
      </p:pic>
    </p:spTree>
    <p:extLst>
      <p:ext uri="{BB962C8B-B14F-4D97-AF65-F5344CB8AC3E}">
        <p14:creationId xmlns:p14="http://schemas.microsoft.com/office/powerpoint/2010/main" val="1649183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3197672"/>
            <a:ext cx="82296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457200" y="1697485"/>
            <a:ext cx="82296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p:txBody>
          <a:bodyPr/>
          <a:lstStyle>
            <a:lvl1pPr>
              <a:defRPr smtClean="0">
                <a:solidFill>
                  <a:srgbClr val="FFFFFF"/>
                </a:solidFill>
              </a:defRPr>
            </a:lvl1pPr>
          </a:lstStyle>
          <a:p>
            <a:pPr>
              <a:defRPr/>
            </a:pPr>
            <a:fld id="{8E6F3ED2-6F8D-7D45-AF10-D2D3556D9BFD}" type="datetime1">
              <a:rPr lang="en-US"/>
              <a:pPr>
                <a:defRPr/>
              </a:pPr>
              <a:t>4/9/18</a:t>
            </a:fld>
            <a:endParaRPr lang="en-US" dirty="0"/>
          </a:p>
        </p:txBody>
      </p:sp>
      <p:sp>
        <p:nvSpPr>
          <p:cNvPr id="6" name="Footer Placeholder 4"/>
          <p:cNvSpPr>
            <a:spLocks noGrp="1"/>
          </p:cNvSpPr>
          <p:nvPr>
            <p:ph type="ftr" sz="quarter" idx="11"/>
          </p:nvPr>
        </p:nvSpPr>
        <p:spPr/>
        <p:txBody>
          <a:bodyPr/>
          <a:lstStyle>
            <a:lvl1pPr>
              <a:defRPr dirty="0" smtClean="0">
                <a:solidFill>
                  <a:srgbClr val="FFFFFF"/>
                </a:solidFill>
                <a:latin typeface="+mn-lt"/>
              </a:defRPr>
            </a:lvl1pPr>
          </a:lstStyle>
          <a:p>
            <a:pPr>
              <a:defRPr/>
            </a:pPr>
            <a:r>
              <a:rPr lang="en-US" dirty="0"/>
              <a:t>Company Confidential  © 2017 Eli Lilly and Company </a:t>
            </a:r>
          </a:p>
        </p:txBody>
      </p:sp>
      <p:sp>
        <p:nvSpPr>
          <p:cNvPr id="7" name="Slide Number Placeholder 5"/>
          <p:cNvSpPr>
            <a:spLocks noGrp="1"/>
          </p:cNvSpPr>
          <p:nvPr>
            <p:ph type="sldNum" sz="quarter" idx="12"/>
          </p:nvPr>
        </p:nvSpPr>
        <p:spPr/>
        <p:txBody>
          <a:bodyPr/>
          <a:lstStyle>
            <a:lvl1pPr>
              <a:defRPr smtClean="0">
                <a:solidFill>
                  <a:srgbClr val="FFFFFF"/>
                </a:solidFill>
                <a:latin typeface="+mn-lt"/>
              </a:defRPr>
            </a:lvl1pPr>
          </a:lstStyle>
          <a:p>
            <a:pPr>
              <a:defRPr/>
            </a:pPr>
            <a:fld id="{B7AF3C62-1A59-4F44-B82E-3DE82A2B4602}" type="slidenum">
              <a:rPr lang="en-US" smtClean="0"/>
              <a:pPr>
                <a:defRPr/>
              </a:pPr>
              <a:t>‹Nº›</a:t>
            </a:fld>
            <a:endParaRPr lang="en-US" dirty="0"/>
          </a:p>
        </p:txBody>
      </p:sp>
    </p:spTree>
    <p:extLst>
      <p:ext uri="{BB962C8B-B14F-4D97-AF65-F5344CB8AC3E}">
        <p14:creationId xmlns:p14="http://schemas.microsoft.com/office/powerpoint/2010/main" val="1188834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831BE2A-2252-9444-B2E3-2D8A10A02AC2}" type="datetime1">
              <a:rPr lang="en-US"/>
              <a:pPr>
                <a:defRPr/>
              </a:pPr>
              <a:t>4/9/18</a:t>
            </a:fld>
            <a:endParaRPr lang="en-US" dirty="0"/>
          </a:p>
        </p:txBody>
      </p:sp>
      <p:sp>
        <p:nvSpPr>
          <p:cNvPr id="6" name="Footer Placeholder 4"/>
          <p:cNvSpPr>
            <a:spLocks noGrp="1"/>
          </p:cNvSpPr>
          <p:nvPr>
            <p:ph type="ftr" sz="quarter" idx="11"/>
          </p:nvPr>
        </p:nvSpPr>
        <p:spPr/>
        <p:txBody>
          <a:bodyPr/>
          <a:lstStyle>
            <a:lvl1pPr>
              <a:defRPr>
                <a:latin typeface="+mn-lt"/>
              </a:defRPr>
            </a:lvl1pPr>
          </a:lstStyle>
          <a:p>
            <a:pPr>
              <a:defRPr/>
            </a:pPr>
            <a:r>
              <a:rPr lang="en-US" dirty="0"/>
              <a:t>Company Confidential  © 2017 Eli Lilly and Company </a:t>
            </a:r>
          </a:p>
        </p:txBody>
      </p:sp>
      <p:sp>
        <p:nvSpPr>
          <p:cNvPr id="7" name="Slide Number Placeholder 5"/>
          <p:cNvSpPr>
            <a:spLocks noGrp="1"/>
          </p:cNvSpPr>
          <p:nvPr>
            <p:ph type="sldNum" sz="quarter" idx="12"/>
          </p:nvPr>
        </p:nvSpPr>
        <p:spPr/>
        <p:txBody>
          <a:bodyPr/>
          <a:lstStyle>
            <a:lvl1pPr>
              <a:defRPr>
                <a:latin typeface="+mn-lt"/>
              </a:defRPr>
            </a:lvl1pPr>
          </a:lstStyle>
          <a:p>
            <a:pPr>
              <a:defRPr/>
            </a:pPr>
            <a:fld id="{067A8D63-065C-4A40-9406-8D88263CDDD4}" type="slidenum">
              <a:rPr lang="en-US" smtClean="0"/>
              <a:pPr>
                <a:defRPr/>
              </a:pPr>
              <a:t>‹Nº›</a:t>
            </a:fld>
            <a:endParaRPr lang="en-US" dirty="0"/>
          </a:p>
        </p:txBody>
      </p:sp>
    </p:spTree>
    <p:extLst>
      <p:ext uri="{BB962C8B-B14F-4D97-AF65-F5344CB8AC3E}">
        <p14:creationId xmlns:p14="http://schemas.microsoft.com/office/powerpoint/2010/main" val="1858755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00E48B2-B8F3-2E45-81FA-5DB8CEAC2FA2}" type="datetime1">
              <a:rPr lang="en-US"/>
              <a:pPr>
                <a:defRPr/>
              </a:pPr>
              <a:t>4/9/18</a:t>
            </a:fld>
            <a:endParaRPr lang="en-US" dirty="0"/>
          </a:p>
        </p:txBody>
      </p:sp>
      <p:sp>
        <p:nvSpPr>
          <p:cNvPr id="8" name="Footer Placeholder 4"/>
          <p:cNvSpPr>
            <a:spLocks noGrp="1"/>
          </p:cNvSpPr>
          <p:nvPr>
            <p:ph type="ftr" sz="quarter" idx="11"/>
          </p:nvPr>
        </p:nvSpPr>
        <p:spPr/>
        <p:txBody>
          <a:bodyPr/>
          <a:lstStyle>
            <a:lvl1pPr>
              <a:defRPr>
                <a:latin typeface="+mn-lt"/>
              </a:defRPr>
            </a:lvl1pPr>
          </a:lstStyle>
          <a:p>
            <a:pPr>
              <a:defRPr/>
            </a:pPr>
            <a:r>
              <a:rPr lang="en-US" dirty="0"/>
              <a:t>Company Confidential  © 2017 Eli Lilly and Company </a:t>
            </a:r>
          </a:p>
        </p:txBody>
      </p:sp>
      <p:sp>
        <p:nvSpPr>
          <p:cNvPr id="9" name="Slide Number Placeholder 5"/>
          <p:cNvSpPr>
            <a:spLocks noGrp="1"/>
          </p:cNvSpPr>
          <p:nvPr>
            <p:ph type="sldNum" sz="quarter" idx="12"/>
          </p:nvPr>
        </p:nvSpPr>
        <p:spPr/>
        <p:txBody>
          <a:bodyPr/>
          <a:lstStyle>
            <a:lvl1pPr>
              <a:defRPr>
                <a:latin typeface="+mn-lt"/>
              </a:defRPr>
            </a:lvl1pPr>
          </a:lstStyle>
          <a:p>
            <a:pPr>
              <a:defRPr/>
            </a:pPr>
            <a:fld id="{DACBA610-1FD4-6D4F-A58A-4231F7E62DC6}" type="slidenum">
              <a:rPr lang="en-US" smtClean="0"/>
              <a:pPr>
                <a:defRPr/>
              </a:pPr>
              <a:t>‹Nº›</a:t>
            </a:fld>
            <a:endParaRPr lang="en-US" dirty="0"/>
          </a:p>
        </p:txBody>
      </p:sp>
    </p:spTree>
    <p:extLst>
      <p:ext uri="{BB962C8B-B14F-4D97-AF65-F5344CB8AC3E}">
        <p14:creationId xmlns:p14="http://schemas.microsoft.com/office/powerpoint/2010/main" val="1481759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1C44B979-1B0D-3F40-B898-617F6316D246}" type="datetime1">
              <a:rPr lang="en-US"/>
              <a:pPr>
                <a:defRPr/>
              </a:pPr>
              <a:t>4/9/18</a:t>
            </a:fld>
            <a:endParaRPr lang="en-US" dirty="0"/>
          </a:p>
        </p:txBody>
      </p:sp>
      <p:sp>
        <p:nvSpPr>
          <p:cNvPr id="4" name="Footer Placeholder 4"/>
          <p:cNvSpPr>
            <a:spLocks noGrp="1"/>
          </p:cNvSpPr>
          <p:nvPr>
            <p:ph type="ftr" sz="quarter" idx="11"/>
          </p:nvPr>
        </p:nvSpPr>
        <p:spPr/>
        <p:txBody>
          <a:bodyPr/>
          <a:lstStyle>
            <a:lvl1pPr>
              <a:defRPr>
                <a:latin typeface="+mn-lt"/>
              </a:defRPr>
            </a:lvl1pPr>
          </a:lstStyle>
          <a:p>
            <a:pPr>
              <a:defRPr/>
            </a:pPr>
            <a:r>
              <a:rPr lang="en-US" dirty="0"/>
              <a:t>Company Confidential  © 2017 Eli Lilly and Company </a:t>
            </a:r>
          </a:p>
        </p:txBody>
      </p:sp>
      <p:sp>
        <p:nvSpPr>
          <p:cNvPr id="5" name="Slide Number Placeholder 5"/>
          <p:cNvSpPr>
            <a:spLocks noGrp="1"/>
          </p:cNvSpPr>
          <p:nvPr>
            <p:ph type="sldNum" sz="quarter" idx="12"/>
          </p:nvPr>
        </p:nvSpPr>
        <p:spPr/>
        <p:txBody>
          <a:bodyPr/>
          <a:lstStyle>
            <a:lvl1pPr>
              <a:defRPr>
                <a:latin typeface="+mn-lt"/>
              </a:defRPr>
            </a:lvl1pPr>
          </a:lstStyle>
          <a:p>
            <a:pPr>
              <a:defRPr/>
            </a:pPr>
            <a:fld id="{1A26091A-6171-8549-AB50-E9BC0BD2A97F}" type="slidenum">
              <a:rPr lang="en-US" smtClean="0"/>
              <a:pPr>
                <a:defRPr/>
              </a:pPr>
              <a:t>‹Nº›</a:t>
            </a:fld>
            <a:endParaRPr lang="en-US" dirty="0"/>
          </a:p>
        </p:txBody>
      </p:sp>
    </p:spTree>
    <p:extLst>
      <p:ext uri="{BB962C8B-B14F-4D97-AF65-F5344CB8AC3E}">
        <p14:creationId xmlns:p14="http://schemas.microsoft.com/office/powerpoint/2010/main" val="23467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0FC46B0-1CE3-E543-A2FD-586639F99AB1}" type="datetime1">
              <a:rPr lang="en-US"/>
              <a:pPr>
                <a:defRPr/>
              </a:pPr>
              <a:t>4/9/18</a:t>
            </a:fld>
            <a:endParaRPr lang="en-US" dirty="0"/>
          </a:p>
        </p:txBody>
      </p:sp>
      <p:sp>
        <p:nvSpPr>
          <p:cNvPr id="3" name="Footer Placeholder 4"/>
          <p:cNvSpPr>
            <a:spLocks noGrp="1"/>
          </p:cNvSpPr>
          <p:nvPr>
            <p:ph type="ftr" sz="quarter" idx="11"/>
          </p:nvPr>
        </p:nvSpPr>
        <p:spPr/>
        <p:txBody>
          <a:bodyPr/>
          <a:lstStyle>
            <a:lvl1pPr>
              <a:defRPr>
                <a:latin typeface="+mn-lt"/>
              </a:defRPr>
            </a:lvl1pPr>
          </a:lstStyle>
          <a:p>
            <a:pPr>
              <a:defRPr/>
            </a:pPr>
            <a:r>
              <a:rPr lang="en-US" dirty="0"/>
              <a:t>Company Confidential  © 2017 Eli Lilly and Company </a:t>
            </a:r>
          </a:p>
        </p:txBody>
      </p:sp>
      <p:sp>
        <p:nvSpPr>
          <p:cNvPr id="4" name="Slide Number Placeholder 5"/>
          <p:cNvSpPr>
            <a:spLocks noGrp="1"/>
          </p:cNvSpPr>
          <p:nvPr>
            <p:ph type="sldNum" sz="quarter" idx="12"/>
          </p:nvPr>
        </p:nvSpPr>
        <p:spPr/>
        <p:txBody>
          <a:bodyPr/>
          <a:lstStyle>
            <a:lvl1pPr>
              <a:defRPr>
                <a:latin typeface="+mn-lt"/>
              </a:defRPr>
            </a:lvl1pPr>
          </a:lstStyle>
          <a:p>
            <a:pPr>
              <a:defRPr/>
            </a:pPr>
            <a:fld id="{AB6817D4-C237-9C48-B055-D56E04DD8810}" type="slidenum">
              <a:rPr lang="en-US" smtClean="0"/>
              <a:pPr>
                <a:defRPr/>
              </a:pPr>
              <a:t>‹Nº›</a:t>
            </a:fld>
            <a:endParaRPr lang="en-US" dirty="0"/>
          </a:p>
        </p:txBody>
      </p:sp>
    </p:spTree>
    <p:extLst>
      <p:ext uri="{BB962C8B-B14F-4D97-AF65-F5344CB8AC3E}">
        <p14:creationId xmlns:p14="http://schemas.microsoft.com/office/powerpoint/2010/main" val="2640520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61374254-0CED-874B-8A90-5D858C792B29}" type="datetime1">
              <a:rPr lang="en-US"/>
              <a:pPr>
                <a:defRPr/>
              </a:pPr>
              <a:t>4/9/18</a:t>
            </a:fld>
            <a:endParaRPr lang="en-US" dirty="0"/>
          </a:p>
        </p:txBody>
      </p:sp>
      <p:sp>
        <p:nvSpPr>
          <p:cNvPr id="6" name="Footer Placeholder 4"/>
          <p:cNvSpPr>
            <a:spLocks noGrp="1"/>
          </p:cNvSpPr>
          <p:nvPr>
            <p:ph type="ftr" sz="quarter" idx="11"/>
          </p:nvPr>
        </p:nvSpPr>
        <p:spPr/>
        <p:txBody>
          <a:bodyPr/>
          <a:lstStyle>
            <a:lvl1pPr>
              <a:defRPr>
                <a:latin typeface="+mn-lt"/>
              </a:defRPr>
            </a:lvl1pPr>
          </a:lstStyle>
          <a:p>
            <a:pPr>
              <a:defRPr/>
            </a:pPr>
            <a:r>
              <a:rPr lang="en-US" dirty="0"/>
              <a:t>Company Confidential  © 2017 Eli Lilly and Company </a:t>
            </a:r>
          </a:p>
        </p:txBody>
      </p:sp>
      <p:sp>
        <p:nvSpPr>
          <p:cNvPr id="7" name="Slide Number Placeholder 5"/>
          <p:cNvSpPr>
            <a:spLocks noGrp="1"/>
          </p:cNvSpPr>
          <p:nvPr>
            <p:ph type="sldNum" sz="quarter" idx="12"/>
          </p:nvPr>
        </p:nvSpPr>
        <p:spPr/>
        <p:txBody>
          <a:bodyPr/>
          <a:lstStyle>
            <a:lvl1pPr>
              <a:defRPr>
                <a:latin typeface="+mn-lt"/>
              </a:defRPr>
            </a:lvl1pPr>
          </a:lstStyle>
          <a:p>
            <a:pPr>
              <a:defRPr/>
            </a:pPr>
            <a:fld id="{E2111104-5DF5-5E4A-BF1A-3C62FCFA1093}" type="slidenum">
              <a:rPr lang="en-US" smtClean="0"/>
              <a:pPr>
                <a:defRPr/>
              </a:pPr>
              <a:t>‹Nº›</a:t>
            </a:fld>
            <a:endParaRPr lang="en-US" dirty="0"/>
          </a:p>
        </p:txBody>
      </p:sp>
    </p:spTree>
    <p:extLst>
      <p:ext uri="{BB962C8B-B14F-4D97-AF65-F5344CB8AC3E}">
        <p14:creationId xmlns:p14="http://schemas.microsoft.com/office/powerpoint/2010/main" val="1972938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61B42B60-F775-2640-9745-751F490B6292}" type="datetime1">
              <a:rPr lang="en-US"/>
              <a:pPr>
                <a:defRPr/>
              </a:pPr>
              <a:t>4/9/18</a:t>
            </a:fld>
            <a:endParaRPr lang="en-US" dirty="0"/>
          </a:p>
        </p:txBody>
      </p:sp>
      <p:sp>
        <p:nvSpPr>
          <p:cNvPr id="6" name="Footer Placeholder 4"/>
          <p:cNvSpPr>
            <a:spLocks noGrp="1"/>
          </p:cNvSpPr>
          <p:nvPr>
            <p:ph type="ftr" sz="quarter" idx="11"/>
          </p:nvPr>
        </p:nvSpPr>
        <p:spPr/>
        <p:txBody>
          <a:bodyPr/>
          <a:lstStyle>
            <a:lvl1pPr>
              <a:defRPr>
                <a:latin typeface="+mn-lt"/>
              </a:defRPr>
            </a:lvl1pPr>
          </a:lstStyle>
          <a:p>
            <a:pPr>
              <a:defRPr/>
            </a:pPr>
            <a:r>
              <a:rPr lang="en-US" dirty="0"/>
              <a:t>Company Confidential  © 2017 Eli Lilly and Company </a:t>
            </a:r>
          </a:p>
        </p:txBody>
      </p:sp>
      <p:sp>
        <p:nvSpPr>
          <p:cNvPr id="7" name="Slide Number Placeholder 5"/>
          <p:cNvSpPr>
            <a:spLocks noGrp="1"/>
          </p:cNvSpPr>
          <p:nvPr>
            <p:ph type="sldNum" sz="quarter" idx="12"/>
          </p:nvPr>
        </p:nvSpPr>
        <p:spPr/>
        <p:txBody>
          <a:bodyPr/>
          <a:lstStyle>
            <a:lvl1pPr>
              <a:defRPr>
                <a:latin typeface="+mn-lt"/>
              </a:defRPr>
            </a:lvl1pPr>
          </a:lstStyle>
          <a:p>
            <a:pPr>
              <a:defRPr/>
            </a:pPr>
            <a:fld id="{F7B9EF4F-DBF0-224B-B15F-8C5B2C581F02}" type="slidenum">
              <a:rPr lang="en-US" smtClean="0"/>
              <a:pPr>
                <a:defRPr/>
              </a:pPr>
              <a:t>‹Nº›</a:t>
            </a:fld>
            <a:endParaRPr lang="en-US" dirty="0"/>
          </a:p>
        </p:txBody>
      </p:sp>
    </p:spTree>
    <p:extLst>
      <p:ext uri="{BB962C8B-B14F-4D97-AF65-F5344CB8AC3E}">
        <p14:creationId xmlns:p14="http://schemas.microsoft.com/office/powerpoint/2010/main" val="4187550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CorporateSlides3.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7" name="Title Placeholder 1"/>
          <p:cNvSpPr>
            <a:spLocks noGrp="1"/>
          </p:cNvSpPr>
          <p:nvPr>
            <p:ph type="title"/>
          </p:nvPr>
        </p:nvSpPr>
        <p:spPr bwMode="auto">
          <a:xfrm>
            <a:off x="457200" y="7837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457200" y="148474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800" smtClean="0">
                <a:solidFill>
                  <a:schemeClr val="accent2"/>
                </a:solidFill>
                <a:latin typeface="Arial"/>
                <a:ea typeface="+mn-ea"/>
                <a:cs typeface="Arial"/>
              </a:defRPr>
            </a:lvl1pPr>
          </a:lstStyle>
          <a:p>
            <a:pPr>
              <a:defRPr/>
            </a:pPr>
            <a:fld id="{5D20A858-274F-B841-B8FA-9BAD68F13E53}" type="datetime1">
              <a:rPr lang="en-US" smtClean="0"/>
              <a:pPr>
                <a:defRPr/>
              </a:pPr>
              <a:t>4/9/18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800" dirty="0" smtClean="0">
                <a:solidFill>
                  <a:schemeClr val="accent2"/>
                </a:solidFill>
                <a:latin typeface="+mn-lt"/>
                <a:ea typeface="+mn-ea"/>
                <a:cs typeface="DIN-Regular"/>
              </a:defRPr>
            </a:lvl1pPr>
          </a:lstStyle>
          <a:p>
            <a:pPr>
              <a:defRPr/>
            </a:pPr>
            <a:r>
              <a:rPr lang="en-US" dirty="0"/>
              <a:t>Company Confidential  © 2017 Eli Lilly and Company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800" smtClean="0">
                <a:solidFill>
                  <a:schemeClr val="accent2"/>
                </a:solidFill>
                <a:latin typeface="+mn-lt"/>
                <a:ea typeface="+mn-ea"/>
                <a:cs typeface="DIN-Regular"/>
              </a:defRPr>
            </a:lvl1pPr>
          </a:lstStyle>
          <a:p>
            <a:pPr>
              <a:defRPr/>
            </a:pPr>
            <a:fld id="{AA26E4DD-3705-C34F-BBF3-04369A652A45}" type="slidenum">
              <a:rPr lang="en-US" smtClean="0"/>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p:txStyles>
    <p:titleStyle>
      <a:lvl1pPr algn="l" defTabSz="457200" rtl="0" eaLnBrk="1" fontAlgn="base" hangingPunct="1">
        <a:spcBef>
          <a:spcPct val="0"/>
        </a:spcBef>
        <a:spcAft>
          <a:spcPct val="0"/>
        </a:spcAft>
        <a:defRPr sz="4400" kern="1200">
          <a:solidFill>
            <a:srgbClr val="FFFFFF"/>
          </a:solidFill>
          <a:latin typeface="+mj-lt"/>
          <a:ea typeface="ＭＳ Ｐゴシック" charset="0"/>
          <a:cs typeface="DIN-Regular"/>
        </a:defRPr>
      </a:lvl1pPr>
      <a:lvl2pPr algn="l" defTabSz="457200" rtl="0" eaLnBrk="1" fontAlgn="base" hangingPunct="1">
        <a:spcBef>
          <a:spcPct val="0"/>
        </a:spcBef>
        <a:spcAft>
          <a:spcPct val="0"/>
        </a:spcAft>
        <a:defRPr sz="4400">
          <a:solidFill>
            <a:srgbClr val="FFFFFF"/>
          </a:solidFill>
          <a:latin typeface="Arial" charset="0"/>
          <a:ea typeface="ＭＳ Ｐゴシック" charset="0"/>
        </a:defRPr>
      </a:lvl2pPr>
      <a:lvl3pPr algn="l" defTabSz="457200" rtl="0" eaLnBrk="1" fontAlgn="base" hangingPunct="1">
        <a:spcBef>
          <a:spcPct val="0"/>
        </a:spcBef>
        <a:spcAft>
          <a:spcPct val="0"/>
        </a:spcAft>
        <a:defRPr sz="4400">
          <a:solidFill>
            <a:srgbClr val="FFFFFF"/>
          </a:solidFill>
          <a:latin typeface="Arial" charset="0"/>
          <a:ea typeface="ＭＳ Ｐゴシック" charset="0"/>
        </a:defRPr>
      </a:lvl3pPr>
      <a:lvl4pPr algn="l" defTabSz="457200" rtl="0" eaLnBrk="1" fontAlgn="base" hangingPunct="1">
        <a:spcBef>
          <a:spcPct val="0"/>
        </a:spcBef>
        <a:spcAft>
          <a:spcPct val="0"/>
        </a:spcAft>
        <a:defRPr sz="4400">
          <a:solidFill>
            <a:srgbClr val="FFFFFF"/>
          </a:solidFill>
          <a:latin typeface="Arial" charset="0"/>
          <a:ea typeface="ＭＳ Ｐゴシック" charset="0"/>
        </a:defRPr>
      </a:lvl4pPr>
      <a:lvl5pPr algn="l" defTabSz="457200" rtl="0" eaLnBrk="1" fontAlgn="base" hangingPunct="1">
        <a:spcBef>
          <a:spcPct val="0"/>
        </a:spcBef>
        <a:spcAft>
          <a:spcPct val="0"/>
        </a:spcAft>
        <a:defRPr sz="4400">
          <a:solidFill>
            <a:srgbClr val="FFFFFF"/>
          </a:solidFill>
          <a:latin typeface="Arial" charset="0"/>
          <a:ea typeface="ＭＳ Ｐゴシック" charset="0"/>
        </a:defRPr>
      </a:lvl5pPr>
      <a:lvl6pPr marL="457200" algn="l" defTabSz="457200" rtl="0" eaLnBrk="1" fontAlgn="base" hangingPunct="1">
        <a:spcBef>
          <a:spcPct val="0"/>
        </a:spcBef>
        <a:spcAft>
          <a:spcPct val="0"/>
        </a:spcAft>
        <a:defRPr sz="4400">
          <a:solidFill>
            <a:srgbClr val="FFFFFF"/>
          </a:solidFill>
          <a:latin typeface="Arial" charset="0"/>
          <a:ea typeface="ＭＳ Ｐゴシック" charset="0"/>
        </a:defRPr>
      </a:lvl6pPr>
      <a:lvl7pPr marL="914400" algn="l" defTabSz="457200" rtl="0" eaLnBrk="1" fontAlgn="base" hangingPunct="1">
        <a:spcBef>
          <a:spcPct val="0"/>
        </a:spcBef>
        <a:spcAft>
          <a:spcPct val="0"/>
        </a:spcAft>
        <a:defRPr sz="4400">
          <a:solidFill>
            <a:srgbClr val="FFFFFF"/>
          </a:solidFill>
          <a:latin typeface="Arial" charset="0"/>
          <a:ea typeface="ＭＳ Ｐゴシック" charset="0"/>
        </a:defRPr>
      </a:lvl7pPr>
      <a:lvl8pPr marL="1371600" algn="l" defTabSz="457200" rtl="0" eaLnBrk="1" fontAlgn="base" hangingPunct="1">
        <a:spcBef>
          <a:spcPct val="0"/>
        </a:spcBef>
        <a:spcAft>
          <a:spcPct val="0"/>
        </a:spcAft>
        <a:defRPr sz="4400">
          <a:solidFill>
            <a:srgbClr val="FFFFFF"/>
          </a:solidFill>
          <a:latin typeface="Arial" charset="0"/>
          <a:ea typeface="ＭＳ Ｐゴシック" charset="0"/>
        </a:defRPr>
      </a:lvl8pPr>
      <a:lvl9pPr marL="1828800" algn="l" defTabSz="457200" rtl="0" eaLnBrk="1" fontAlgn="base" hangingPunct="1">
        <a:spcBef>
          <a:spcPct val="0"/>
        </a:spcBef>
        <a:spcAft>
          <a:spcPct val="0"/>
        </a:spcAft>
        <a:defRPr sz="4400">
          <a:solidFill>
            <a:srgbClr val="FFFFFF"/>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DIN-Regular"/>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DIN-Regular"/>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DIN-Regular"/>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DIN-Regular"/>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DIN-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9544A-F1CD-3844-BFB3-6D230A0137DD}" type="datetimeFigureOut">
              <a:rPr lang="en-US" smtClean="0"/>
              <a:t>4/9/18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t>‹Nº›</a:t>
            </a:fld>
            <a:endParaRPr lang="en-US"/>
          </a:p>
        </p:txBody>
      </p:sp>
    </p:spTree>
    <p:extLst>
      <p:ext uri="{BB962C8B-B14F-4D97-AF65-F5344CB8AC3E}">
        <p14:creationId xmlns:p14="http://schemas.microsoft.com/office/powerpoint/2010/main" val="359182177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fda.gov/ucm/groups/fdagov-public/@fdagov-drugs-gen/documents/document/ucm398997.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4.png"/><Relationship Id="rId7" Type="http://schemas.openxmlformats.org/officeDocument/2006/relationships/image" Target="../media/image28.jpg"/><Relationship Id="rId2" Type="http://schemas.openxmlformats.org/officeDocument/2006/relationships/image" Target="../media/image23.jpeg"/><Relationship Id="rId1" Type="http://schemas.openxmlformats.org/officeDocument/2006/relationships/slideLayout" Target="../slideLayouts/slideLayout13.xml"/><Relationship Id="rId6" Type="http://schemas.openxmlformats.org/officeDocument/2006/relationships/image" Target="../media/image27.jpg"/><Relationship Id="rId5" Type="http://schemas.openxmlformats.org/officeDocument/2006/relationships/image" Target="../media/image26.jpe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hyperlink" Target="https://www.fda.gov/Drugs/DrugSafety/ucm285235.htm"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hyperlink" Target="https://www.fda.gov/Drugs/DrugSafety/ucm497942.htm"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0267" y="474479"/>
            <a:ext cx="7466135" cy="2458142"/>
          </a:xfrm>
        </p:spPr>
        <p:txBody>
          <a:bodyPr>
            <a:normAutofit fontScale="90000"/>
          </a:bodyPr>
          <a:lstStyle/>
          <a:p>
            <a:br>
              <a:rPr lang="en-ZA" b="1" dirty="0"/>
            </a:br>
            <a:r>
              <a:rPr lang="en-ZA" b="1" dirty="0"/>
              <a:t>Hot Topics In Pharmaceutical Brands:  </a:t>
            </a:r>
            <a:r>
              <a:rPr lang="en-ZA" b="1" i="1" dirty="0">
                <a:solidFill>
                  <a:srgbClr val="FF0000"/>
                </a:solidFill>
              </a:rPr>
              <a:t>Rx</a:t>
            </a:r>
            <a:r>
              <a:rPr lang="en-ZA" b="1" dirty="0"/>
              <a:t> Brand (Restrictions) and Patient Safety</a:t>
            </a:r>
            <a:endParaRPr lang="en-US" sz="3300" dirty="0"/>
          </a:p>
        </p:txBody>
      </p:sp>
      <p:sp>
        <p:nvSpPr>
          <p:cNvPr id="3" name="Subtitle 2"/>
          <p:cNvSpPr>
            <a:spLocks noGrp="1"/>
          </p:cNvSpPr>
          <p:nvPr>
            <p:ph type="subTitle" idx="1"/>
          </p:nvPr>
        </p:nvSpPr>
        <p:spPr>
          <a:xfrm>
            <a:off x="344272" y="4156817"/>
            <a:ext cx="4243770" cy="2147732"/>
          </a:xfrm>
        </p:spPr>
        <p:txBody>
          <a:bodyPr>
            <a:normAutofit lnSpcReduction="10000"/>
          </a:bodyPr>
          <a:lstStyle/>
          <a:p>
            <a:r>
              <a:rPr lang="en-US" sz="2000" dirty="0"/>
              <a:t>ASIPI Conference</a:t>
            </a:r>
          </a:p>
          <a:p>
            <a:r>
              <a:rPr lang="en-US" sz="2000" dirty="0"/>
              <a:t>Bogotá, Columbia</a:t>
            </a:r>
          </a:p>
          <a:p>
            <a:r>
              <a:rPr lang="en-US" sz="2000" dirty="0"/>
              <a:t>Tuesday, April 10, 2018</a:t>
            </a:r>
          </a:p>
          <a:p>
            <a:endParaRPr lang="en-US" sz="1600" dirty="0"/>
          </a:p>
          <a:p>
            <a:r>
              <a:rPr lang="en-US" sz="1800" b="1" dirty="0"/>
              <a:t>John R. Rudolph, LL.B., Ph.D.</a:t>
            </a:r>
          </a:p>
          <a:p>
            <a:r>
              <a:rPr lang="en-US" sz="1400" b="1" dirty="0"/>
              <a:t>Assistant General Counsel</a:t>
            </a:r>
          </a:p>
          <a:p>
            <a:r>
              <a:rPr lang="en-US" sz="1400" b="1" dirty="0"/>
              <a:t>Trademark Attorney</a:t>
            </a:r>
          </a:p>
          <a:p>
            <a:endParaRPr lang="en-US" sz="1600" b="1" dirty="0"/>
          </a:p>
        </p:txBody>
      </p:sp>
      <p:sp>
        <p:nvSpPr>
          <p:cNvPr id="4" name="Footer Placeholder 4"/>
          <p:cNvSpPr txBox="1">
            <a:spLocks/>
          </p:cNvSpPr>
          <p:nvPr/>
        </p:nvSpPr>
        <p:spPr>
          <a:xfrm>
            <a:off x="398753" y="6480642"/>
            <a:ext cx="28956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1100" dirty="0"/>
              <a:t>© 2018 Eli Lilly and Company </a:t>
            </a:r>
          </a:p>
        </p:txBody>
      </p:sp>
    </p:spTree>
    <p:extLst>
      <p:ext uri="{BB962C8B-B14F-4D97-AF65-F5344CB8AC3E}">
        <p14:creationId xmlns:p14="http://schemas.microsoft.com/office/powerpoint/2010/main" val="1623776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622E647-32D5-435A-AE3D-258129A30108}" type="slidenum">
              <a:rPr lang="en-US" smtClean="0"/>
              <a:t>10</a:t>
            </a:fld>
            <a:endParaRPr lang="en-US"/>
          </a:p>
        </p:txBody>
      </p:sp>
      <p:sp>
        <p:nvSpPr>
          <p:cNvPr id="8" name="Rectangle 7"/>
          <p:cNvSpPr/>
          <p:nvPr/>
        </p:nvSpPr>
        <p:spPr>
          <a:xfrm>
            <a:off x="300064" y="5636338"/>
            <a:ext cx="1414436" cy="193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457200" y="7837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400" kern="1200">
                <a:solidFill>
                  <a:srgbClr val="FFFFFF"/>
                </a:solidFill>
                <a:latin typeface="+mj-lt"/>
                <a:ea typeface="ＭＳ Ｐゴシック" charset="0"/>
                <a:cs typeface="DIN-Regular"/>
              </a:defRPr>
            </a:lvl1pPr>
            <a:lvl2pPr algn="l" defTabSz="457200" rtl="0" eaLnBrk="1" fontAlgn="base" hangingPunct="1">
              <a:spcBef>
                <a:spcPct val="0"/>
              </a:spcBef>
              <a:spcAft>
                <a:spcPct val="0"/>
              </a:spcAft>
              <a:defRPr sz="4400">
                <a:solidFill>
                  <a:srgbClr val="FFFFFF"/>
                </a:solidFill>
                <a:latin typeface="Arial" charset="0"/>
                <a:ea typeface="ＭＳ Ｐゴシック" charset="0"/>
              </a:defRPr>
            </a:lvl2pPr>
            <a:lvl3pPr algn="l" defTabSz="457200" rtl="0" eaLnBrk="1" fontAlgn="base" hangingPunct="1">
              <a:spcBef>
                <a:spcPct val="0"/>
              </a:spcBef>
              <a:spcAft>
                <a:spcPct val="0"/>
              </a:spcAft>
              <a:defRPr sz="4400">
                <a:solidFill>
                  <a:srgbClr val="FFFFFF"/>
                </a:solidFill>
                <a:latin typeface="Arial" charset="0"/>
                <a:ea typeface="ＭＳ Ｐゴシック" charset="0"/>
              </a:defRPr>
            </a:lvl3pPr>
            <a:lvl4pPr algn="l" defTabSz="457200" rtl="0" eaLnBrk="1" fontAlgn="base" hangingPunct="1">
              <a:spcBef>
                <a:spcPct val="0"/>
              </a:spcBef>
              <a:spcAft>
                <a:spcPct val="0"/>
              </a:spcAft>
              <a:defRPr sz="4400">
                <a:solidFill>
                  <a:srgbClr val="FFFFFF"/>
                </a:solidFill>
                <a:latin typeface="Arial" charset="0"/>
                <a:ea typeface="ＭＳ Ｐゴシック" charset="0"/>
              </a:defRPr>
            </a:lvl4pPr>
            <a:lvl5pPr algn="l" defTabSz="457200" rtl="0" eaLnBrk="1" fontAlgn="base" hangingPunct="1">
              <a:spcBef>
                <a:spcPct val="0"/>
              </a:spcBef>
              <a:spcAft>
                <a:spcPct val="0"/>
              </a:spcAft>
              <a:defRPr sz="4400">
                <a:solidFill>
                  <a:srgbClr val="FFFFFF"/>
                </a:solidFill>
                <a:latin typeface="Arial" charset="0"/>
                <a:ea typeface="ＭＳ Ｐゴシック" charset="0"/>
              </a:defRPr>
            </a:lvl5pPr>
            <a:lvl6pPr marL="457200" algn="l" defTabSz="457200" rtl="0" eaLnBrk="1" fontAlgn="base" hangingPunct="1">
              <a:spcBef>
                <a:spcPct val="0"/>
              </a:spcBef>
              <a:spcAft>
                <a:spcPct val="0"/>
              </a:spcAft>
              <a:defRPr sz="4400">
                <a:solidFill>
                  <a:srgbClr val="FFFFFF"/>
                </a:solidFill>
                <a:latin typeface="Arial" charset="0"/>
                <a:ea typeface="ＭＳ Ｐゴシック" charset="0"/>
              </a:defRPr>
            </a:lvl6pPr>
            <a:lvl7pPr marL="914400" algn="l" defTabSz="457200" rtl="0" eaLnBrk="1" fontAlgn="base" hangingPunct="1">
              <a:spcBef>
                <a:spcPct val="0"/>
              </a:spcBef>
              <a:spcAft>
                <a:spcPct val="0"/>
              </a:spcAft>
              <a:defRPr sz="4400">
                <a:solidFill>
                  <a:srgbClr val="FFFFFF"/>
                </a:solidFill>
                <a:latin typeface="Arial" charset="0"/>
                <a:ea typeface="ＭＳ Ｐゴシック" charset="0"/>
              </a:defRPr>
            </a:lvl7pPr>
            <a:lvl8pPr marL="1371600" algn="l" defTabSz="457200" rtl="0" eaLnBrk="1" fontAlgn="base" hangingPunct="1">
              <a:spcBef>
                <a:spcPct val="0"/>
              </a:spcBef>
              <a:spcAft>
                <a:spcPct val="0"/>
              </a:spcAft>
              <a:defRPr sz="4400">
                <a:solidFill>
                  <a:srgbClr val="FFFFFF"/>
                </a:solidFill>
                <a:latin typeface="Arial" charset="0"/>
                <a:ea typeface="ＭＳ Ｐゴシック" charset="0"/>
              </a:defRPr>
            </a:lvl8pPr>
            <a:lvl9pPr marL="1828800" algn="l" defTabSz="457200" rtl="0" eaLnBrk="1" fontAlgn="base" hangingPunct="1">
              <a:spcBef>
                <a:spcPct val="0"/>
              </a:spcBef>
              <a:spcAft>
                <a:spcPct val="0"/>
              </a:spcAft>
              <a:defRPr sz="4400">
                <a:solidFill>
                  <a:srgbClr val="FFFFFF"/>
                </a:solidFill>
                <a:latin typeface="Arial" charset="0"/>
                <a:ea typeface="ＭＳ Ｐゴシック" charset="0"/>
              </a:defRPr>
            </a:lvl9pPr>
          </a:lstStyle>
          <a:p>
            <a:r>
              <a:rPr lang="en-US" b="1" dirty="0">
                <a:latin typeface="Calibri" panose="020F0502020204030204" pitchFamily="34" charset="0"/>
                <a:cs typeface="Calibri" panose="020F0502020204030204" pitchFamily="34" charset="0"/>
              </a:rPr>
              <a:t>Mexico - COFEPRIS</a:t>
            </a:r>
          </a:p>
        </p:txBody>
      </p:sp>
      <p:pic>
        <p:nvPicPr>
          <p:cNvPr id="4" name="Picture 3"/>
          <p:cNvPicPr>
            <a:picLocks noChangeAspect="1"/>
          </p:cNvPicPr>
          <p:nvPr/>
        </p:nvPicPr>
        <p:blipFill>
          <a:blip r:embed="rId3"/>
          <a:stretch>
            <a:fillRect/>
          </a:stretch>
        </p:blipFill>
        <p:spPr>
          <a:xfrm>
            <a:off x="3683000" y="2410634"/>
            <a:ext cx="5461000" cy="3453293"/>
          </a:xfrm>
          <a:prstGeom prst="rect">
            <a:avLst/>
          </a:prstGeom>
        </p:spPr>
      </p:pic>
      <p:grpSp>
        <p:nvGrpSpPr>
          <p:cNvPr id="11" name="Group 4"/>
          <p:cNvGrpSpPr>
            <a:grpSpLocks noChangeAspect="1"/>
          </p:cNvGrpSpPr>
          <p:nvPr/>
        </p:nvGrpSpPr>
        <p:grpSpPr bwMode="auto">
          <a:xfrm>
            <a:off x="232293" y="1322915"/>
            <a:ext cx="3027367" cy="964519"/>
            <a:chOff x="3549" y="860"/>
            <a:chExt cx="3371" cy="1074"/>
          </a:xfrm>
          <a:solidFill>
            <a:schemeClr val="accent6">
              <a:lumMod val="40000"/>
              <a:lumOff val="60000"/>
            </a:schemeClr>
          </a:solidFill>
        </p:grpSpPr>
        <p:sp>
          <p:nvSpPr>
            <p:cNvPr id="12" name="AutoShape 3"/>
            <p:cNvSpPr>
              <a:spLocks noChangeAspect="1" noChangeArrowheads="1" noTextEdit="1"/>
            </p:cNvSpPr>
            <p:nvPr/>
          </p:nvSpPr>
          <p:spPr bwMode="auto">
            <a:xfrm>
              <a:off x="3549" y="860"/>
              <a:ext cx="3371" cy="10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 y="860"/>
              <a:ext cx="3374" cy="10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13" name="Picture 12"/>
          <p:cNvPicPr>
            <a:picLocks noChangeAspect="1"/>
          </p:cNvPicPr>
          <p:nvPr/>
        </p:nvPicPr>
        <p:blipFill>
          <a:blip r:embed="rId5"/>
          <a:stretch>
            <a:fillRect/>
          </a:stretch>
        </p:blipFill>
        <p:spPr>
          <a:xfrm>
            <a:off x="3541805" y="1322915"/>
            <a:ext cx="2384863" cy="934259"/>
          </a:xfrm>
          <a:prstGeom prst="rect">
            <a:avLst/>
          </a:prstGeom>
        </p:spPr>
      </p:pic>
      <p:sp>
        <p:nvSpPr>
          <p:cNvPr id="14" name="Rectangle 13"/>
          <p:cNvSpPr/>
          <p:nvPr/>
        </p:nvSpPr>
        <p:spPr>
          <a:xfrm>
            <a:off x="232293" y="3753599"/>
            <a:ext cx="4572000" cy="954107"/>
          </a:xfrm>
          <a:prstGeom prst="rect">
            <a:avLst/>
          </a:prstGeom>
        </p:spPr>
        <p:txBody>
          <a:bodyPr>
            <a:spAutoFit/>
          </a:bodyPr>
          <a:lstStyle/>
          <a:p>
            <a:r>
              <a:rPr lang="en-US" sz="2800" dirty="0"/>
              <a:t>DENOMINACIONES</a:t>
            </a:r>
          </a:p>
          <a:p>
            <a:r>
              <a:rPr lang="en-US" sz="2800" dirty="0"/>
              <a:t> DISTINTIVAS</a:t>
            </a:r>
          </a:p>
        </p:txBody>
      </p:sp>
      <p:pic>
        <p:nvPicPr>
          <p:cNvPr id="19" name="Picture 18"/>
          <p:cNvPicPr>
            <a:picLocks noChangeAspect="1"/>
          </p:cNvPicPr>
          <p:nvPr/>
        </p:nvPicPr>
        <p:blipFill>
          <a:blip r:embed="rId5"/>
          <a:stretch>
            <a:fillRect/>
          </a:stretch>
        </p:blipFill>
        <p:spPr>
          <a:xfrm>
            <a:off x="6389079" y="29348"/>
            <a:ext cx="2738058" cy="1072621"/>
          </a:xfrm>
          <a:prstGeom prst="rect">
            <a:avLst/>
          </a:prstGeom>
        </p:spPr>
      </p:pic>
      <p:sp>
        <p:nvSpPr>
          <p:cNvPr id="15" name="Footer Placeholder 4"/>
          <p:cNvSpPr>
            <a:spLocks noGrp="1"/>
          </p:cNvSpPr>
          <p:nvPr>
            <p:ph type="ftr" sz="quarter" idx="11"/>
          </p:nvPr>
        </p:nvSpPr>
        <p:spPr>
          <a:xfrm>
            <a:off x="3124200" y="6454008"/>
            <a:ext cx="2895600" cy="365125"/>
          </a:xfrm>
        </p:spPr>
        <p:txBody>
          <a:bodyPr/>
          <a:lstStyle/>
          <a:p>
            <a:pPr>
              <a:defRPr/>
            </a:pPr>
            <a:r>
              <a:rPr lang="en-US" dirty="0"/>
              <a:t>© 2018 Eli Lilly and Company </a:t>
            </a:r>
          </a:p>
        </p:txBody>
      </p:sp>
    </p:spTree>
    <p:extLst>
      <p:ext uri="{BB962C8B-B14F-4D97-AF65-F5344CB8AC3E}">
        <p14:creationId xmlns:p14="http://schemas.microsoft.com/office/powerpoint/2010/main" val="33613204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622E647-32D5-435A-AE3D-258129A30108}" type="slidenum">
              <a:rPr lang="en-US" smtClean="0"/>
              <a:t>11</a:t>
            </a:fld>
            <a:endParaRPr lang="en-US"/>
          </a:p>
        </p:txBody>
      </p:sp>
      <p:sp>
        <p:nvSpPr>
          <p:cNvPr id="8" name="Rectangle 7"/>
          <p:cNvSpPr/>
          <p:nvPr/>
        </p:nvSpPr>
        <p:spPr>
          <a:xfrm>
            <a:off x="300064" y="5636338"/>
            <a:ext cx="1414436" cy="193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457200" y="7837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400" kern="1200">
                <a:solidFill>
                  <a:srgbClr val="FFFFFF"/>
                </a:solidFill>
                <a:latin typeface="+mj-lt"/>
                <a:ea typeface="ＭＳ Ｐゴシック" charset="0"/>
                <a:cs typeface="DIN-Regular"/>
              </a:defRPr>
            </a:lvl1pPr>
            <a:lvl2pPr algn="l" defTabSz="457200" rtl="0" eaLnBrk="1" fontAlgn="base" hangingPunct="1">
              <a:spcBef>
                <a:spcPct val="0"/>
              </a:spcBef>
              <a:spcAft>
                <a:spcPct val="0"/>
              </a:spcAft>
              <a:defRPr sz="4400">
                <a:solidFill>
                  <a:srgbClr val="FFFFFF"/>
                </a:solidFill>
                <a:latin typeface="Arial" charset="0"/>
                <a:ea typeface="ＭＳ Ｐゴシック" charset="0"/>
              </a:defRPr>
            </a:lvl2pPr>
            <a:lvl3pPr algn="l" defTabSz="457200" rtl="0" eaLnBrk="1" fontAlgn="base" hangingPunct="1">
              <a:spcBef>
                <a:spcPct val="0"/>
              </a:spcBef>
              <a:spcAft>
                <a:spcPct val="0"/>
              </a:spcAft>
              <a:defRPr sz="4400">
                <a:solidFill>
                  <a:srgbClr val="FFFFFF"/>
                </a:solidFill>
                <a:latin typeface="Arial" charset="0"/>
                <a:ea typeface="ＭＳ Ｐゴシック" charset="0"/>
              </a:defRPr>
            </a:lvl3pPr>
            <a:lvl4pPr algn="l" defTabSz="457200" rtl="0" eaLnBrk="1" fontAlgn="base" hangingPunct="1">
              <a:spcBef>
                <a:spcPct val="0"/>
              </a:spcBef>
              <a:spcAft>
                <a:spcPct val="0"/>
              </a:spcAft>
              <a:defRPr sz="4400">
                <a:solidFill>
                  <a:srgbClr val="FFFFFF"/>
                </a:solidFill>
                <a:latin typeface="Arial" charset="0"/>
                <a:ea typeface="ＭＳ Ｐゴシック" charset="0"/>
              </a:defRPr>
            </a:lvl4pPr>
            <a:lvl5pPr algn="l" defTabSz="457200" rtl="0" eaLnBrk="1" fontAlgn="base" hangingPunct="1">
              <a:spcBef>
                <a:spcPct val="0"/>
              </a:spcBef>
              <a:spcAft>
                <a:spcPct val="0"/>
              </a:spcAft>
              <a:defRPr sz="4400">
                <a:solidFill>
                  <a:srgbClr val="FFFFFF"/>
                </a:solidFill>
                <a:latin typeface="Arial" charset="0"/>
                <a:ea typeface="ＭＳ Ｐゴシック" charset="0"/>
              </a:defRPr>
            </a:lvl5pPr>
            <a:lvl6pPr marL="457200" algn="l" defTabSz="457200" rtl="0" eaLnBrk="1" fontAlgn="base" hangingPunct="1">
              <a:spcBef>
                <a:spcPct val="0"/>
              </a:spcBef>
              <a:spcAft>
                <a:spcPct val="0"/>
              </a:spcAft>
              <a:defRPr sz="4400">
                <a:solidFill>
                  <a:srgbClr val="FFFFFF"/>
                </a:solidFill>
                <a:latin typeface="Arial" charset="0"/>
                <a:ea typeface="ＭＳ Ｐゴシック" charset="0"/>
              </a:defRPr>
            </a:lvl6pPr>
            <a:lvl7pPr marL="914400" algn="l" defTabSz="457200" rtl="0" eaLnBrk="1" fontAlgn="base" hangingPunct="1">
              <a:spcBef>
                <a:spcPct val="0"/>
              </a:spcBef>
              <a:spcAft>
                <a:spcPct val="0"/>
              </a:spcAft>
              <a:defRPr sz="4400">
                <a:solidFill>
                  <a:srgbClr val="FFFFFF"/>
                </a:solidFill>
                <a:latin typeface="Arial" charset="0"/>
                <a:ea typeface="ＭＳ Ｐゴシック" charset="0"/>
              </a:defRPr>
            </a:lvl7pPr>
            <a:lvl8pPr marL="1371600" algn="l" defTabSz="457200" rtl="0" eaLnBrk="1" fontAlgn="base" hangingPunct="1">
              <a:spcBef>
                <a:spcPct val="0"/>
              </a:spcBef>
              <a:spcAft>
                <a:spcPct val="0"/>
              </a:spcAft>
              <a:defRPr sz="4400">
                <a:solidFill>
                  <a:srgbClr val="FFFFFF"/>
                </a:solidFill>
                <a:latin typeface="Arial" charset="0"/>
                <a:ea typeface="ＭＳ Ｐゴシック" charset="0"/>
              </a:defRPr>
            </a:lvl8pPr>
            <a:lvl9pPr marL="1828800" algn="l" defTabSz="457200" rtl="0" eaLnBrk="1" fontAlgn="base" hangingPunct="1">
              <a:spcBef>
                <a:spcPct val="0"/>
              </a:spcBef>
              <a:spcAft>
                <a:spcPct val="0"/>
              </a:spcAft>
              <a:defRPr sz="4400">
                <a:solidFill>
                  <a:srgbClr val="FFFFFF"/>
                </a:solidFill>
                <a:latin typeface="Arial" charset="0"/>
                <a:ea typeface="ＭＳ Ｐゴシック" charset="0"/>
              </a:defRPr>
            </a:lvl9pPr>
          </a:lstStyle>
          <a:p>
            <a:r>
              <a:rPr lang="en-US" b="1" dirty="0">
                <a:latin typeface="Calibri" panose="020F0502020204030204" pitchFamily="34" charset="0"/>
                <a:cs typeface="Calibri" panose="020F0502020204030204" pitchFamily="34" charset="0"/>
              </a:rPr>
              <a:t>Mexico - COFEPRIS</a:t>
            </a:r>
          </a:p>
        </p:txBody>
      </p:sp>
      <p:pic>
        <p:nvPicPr>
          <p:cNvPr id="13" name="Picture 12"/>
          <p:cNvPicPr>
            <a:picLocks noChangeAspect="1"/>
          </p:cNvPicPr>
          <p:nvPr/>
        </p:nvPicPr>
        <p:blipFill>
          <a:blip r:embed="rId3"/>
          <a:stretch>
            <a:fillRect/>
          </a:stretch>
        </p:blipFill>
        <p:spPr>
          <a:xfrm>
            <a:off x="6121408" y="14350"/>
            <a:ext cx="3005666" cy="1111120"/>
          </a:xfrm>
          <a:prstGeom prst="rect">
            <a:avLst/>
          </a:prstGeom>
        </p:spPr>
      </p:pic>
      <p:pic>
        <p:nvPicPr>
          <p:cNvPr id="2" name="Picture 1"/>
          <p:cNvPicPr>
            <a:picLocks noChangeAspect="1"/>
          </p:cNvPicPr>
          <p:nvPr/>
        </p:nvPicPr>
        <p:blipFill>
          <a:blip r:embed="rId4"/>
          <a:stretch>
            <a:fillRect/>
          </a:stretch>
        </p:blipFill>
        <p:spPr>
          <a:xfrm>
            <a:off x="-1" y="1704053"/>
            <a:ext cx="9165117" cy="4789880"/>
          </a:xfrm>
          <a:prstGeom prst="rect">
            <a:avLst/>
          </a:prstGeom>
        </p:spPr>
      </p:pic>
      <p:sp>
        <p:nvSpPr>
          <p:cNvPr id="3" name="Rectangle 2"/>
          <p:cNvSpPr/>
          <p:nvPr/>
        </p:nvSpPr>
        <p:spPr>
          <a:xfrm>
            <a:off x="300064" y="1221373"/>
            <a:ext cx="6422469" cy="400110"/>
          </a:xfrm>
          <a:prstGeom prst="rect">
            <a:avLst/>
          </a:prstGeom>
        </p:spPr>
        <p:txBody>
          <a:bodyPr wrap="square">
            <a:spAutoFit/>
          </a:bodyPr>
          <a:lstStyle/>
          <a:p>
            <a:r>
              <a:rPr lang="en-US" sz="2000" b="1" dirty="0" err="1">
                <a:solidFill>
                  <a:srgbClr val="000000"/>
                </a:solidFill>
                <a:latin typeface="Arial" panose="020B0604020202020204" pitchFamily="34" charset="0"/>
              </a:rPr>
              <a:t>Evaluación</a:t>
            </a:r>
            <a:r>
              <a:rPr lang="en-US" sz="2000" b="1" dirty="0">
                <a:solidFill>
                  <a:srgbClr val="000000"/>
                </a:solidFill>
                <a:latin typeface="Arial" panose="020B0604020202020204" pitchFamily="34" charset="0"/>
              </a:rPr>
              <a:t> de las </a:t>
            </a:r>
            <a:r>
              <a:rPr lang="en-US" sz="2000" b="1" dirty="0" err="1">
                <a:solidFill>
                  <a:srgbClr val="000000"/>
                </a:solidFill>
                <a:latin typeface="Arial" panose="020B0604020202020204" pitchFamily="34" charset="0"/>
              </a:rPr>
              <a:t>denominaciones</a:t>
            </a:r>
            <a:r>
              <a:rPr lang="en-US" sz="2000" b="1" dirty="0">
                <a:solidFill>
                  <a:srgbClr val="000000"/>
                </a:solidFill>
                <a:latin typeface="Arial" panose="020B0604020202020204" pitchFamily="34" charset="0"/>
              </a:rPr>
              <a:t> </a:t>
            </a:r>
            <a:r>
              <a:rPr lang="en-US" sz="2000" b="1" dirty="0" err="1">
                <a:solidFill>
                  <a:srgbClr val="000000"/>
                </a:solidFill>
                <a:latin typeface="Arial" panose="020B0604020202020204" pitchFamily="34" charset="0"/>
              </a:rPr>
              <a:t>distintivas</a:t>
            </a:r>
            <a:endParaRPr lang="en-US" sz="2000" dirty="0"/>
          </a:p>
        </p:txBody>
      </p:sp>
      <p:sp>
        <p:nvSpPr>
          <p:cNvPr id="9" name="Footer Placeholder 4"/>
          <p:cNvSpPr>
            <a:spLocks noGrp="1"/>
          </p:cNvSpPr>
          <p:nvPr>
            <p:ph type="ftr" sz="quarter" idx="11"/>
          </p:nvPr>
        </p:nvSpPr>
        <p:spPr>
          <a:xfrm>
            <a:off x="3124200" y="6454008"/>
            <a:ext cx="2895600" cy="365125"/>
          </a:xfrm>
        </p:spPr>
        <p:txBody>
          <a:bodyPr/>
          <a:lstStyle/>
          <a:p>
            <a:pPr>
              <a:defRPr/>
            </a:pPr>
            <a:r>
              <a:rPr lang="en-US" dirty="0"/>
              <a:t>© 2018 Eli Lilly and Company </a:t>
            </a:r>
          </a:p>
        </p:txBody>
      </p:sp>
    </p:spTree>
    <p:extLst>
      <p:ext uri="{BB962C8B-B14F-4D97-AF65-F5344CB8AC3E}">
        <p14:creationId xmlns:p14="http://schemas.microsoft.com/office/powerpoint/2010/main" val="23545164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622E647-32D5-435A-AE3D-258129A30108}" type="slidenum">
              <a:rPr lang="en-US" smtClean="0"/>
              <a:t>12</a:t>
            </a:fld>
            <a:endParaRPr lang="en-US"/>
          </a:p>
        </p:txBody>
      </p:sp>
      <p:sp>
        <p:nvSpPr>
          <p:cNvPr id="8" name="Rectangle 7"/>
          <p:cNvSpPr/>
          <p:nvPr/>
        </p:nvSpPr>
        <p:spPr>
          <a:xfrm>
            <a:off x="300064" y="5636338"/>
            <a:ext cx="1414436" cy="193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753531" y="2170"/>
            <a:ext cx="86275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400" kern="1200">
                <a:solidFill>
                  <a:srgbClr val="FFFFFF"/>
                </a:solidFill>
                <a:latin typeface="+mj-lt"/>
                <a:ea typeface="ＭＳ Ｐゴシック" charset="0"/>
                <a:cs typeface="DIN-Regular"/>
              </a:defRPr>
            </a:lvl1pPr>
            <a:lvl2pPr algn="l" defTabSz="457200" rtl="0" eaLnBrk="1" fontAlgn="base" hangingPunct="1">
              <a:spcBef>
                <a:spcPct val="0"/>
              </a:spcBef>
              <a:spcAft>
                <a:spcPct val="0"/>
              </a:spcAft>
              <a:defRPr sz="4400">
                <a:solidFill>
                  <a:srgbClr val="FFFFFF"/>
                </a:solidFill>
                <a:latin typeface="Arial" charset="0"/>
                <a:ea typeface="ＭＳ Ｐゴシック" charset="0"/>
              </a:defRPr>
            </a:lvl2pPr>
            <a:lvl3pPr algn="l" defTabSz="457200" rtl="0" eaLnBrk="1" fontAlgn="base" hangingPunct="1">
              <a:spcBef>
                <a:spcPct val="0"/>
              </a:spcBef>
              <a:spcAft>
                <a:spcPct val="0"/>
              </a:spcAft>
              <a:defRPr sz="4400">
                <a:solidFill>
                  <a:srgbClr val="FFFFFF"/>
                </a:solidFill>
                <a:latin typeface="Arial" charset="0"/>
                <a:ea typeface="ＭＳ Ｐゴシック" charset="0"/>
              </a:defRPr>
            </a:lvl3pPr>
            <a:lvl4pPr algn="l" defTabSz="457200" rtl="0" eaLnBrk="1" fontAlgn="base" hangingPunct="1">
              <a:spcBef>
                <a:spcPct val="0"/>
              </a:spcBef>
              <a:spcAft>
                <a:spcPct val="0"/>
              </a:spcAft>
              <a:defRPr sz="4400">
                <a:solidFill>
                  <a:srgbClr val="FFFFFF"/>
                </a:solidFill>
                <a:latin typeface="Arial" charset="0"/>
                <a:ea typeface="ＭＳ Ｐゴシック" charset="0"/>
              </a:defRPr>
            </a:lvl4pPr>
            <a:lvl5pPr algn="l" defTabSz="457200" rtl="0" eaLnBrk="1" fontAlgn="base" hangingPunct="1">
              <a:spcBef>
                <a:spcPct val="0"/>
              </a:spcBef>
              <a:spcAft>
                <a:spcPct val="0"/>
              </a:spcAft>
              <a:defRPr sz="4400">
                <a:solidFill>
                  <a:srgbClr val="FFFFFF"/>
                </a:solidFill>
                <a:latin typeface="Arial" charset="0"/>
                <a:ea typeface="ＭＳ Ｐゴシック" charset="0"/>
              </a:defRPr>
            </a:lvl5pPr>
            <a:lvl6pPr marL="457200" algn="l" defTabSz="457200" rtl="0" eaLnBrk="1" fontAlgn="base" hangingPunct="1">
              <a:spcBef>
                <a:spcPct val="0"/>
              </a:spcBef>
              <a:spcAft>
                <a:spcPct val="0"/>
              </a:spcAft>
              <a:defRPr sz="4400">
                <a:solidFill>
                  <a:srgbClr val="FFFFFF"/>
                </a:solidFill>
                <a:latin typeface="Arial" charset="0"/>
                <a:ea typeface="ＭＳ Ｐゴシック" charset="0"/>
              </a:defRPr>
            </a:lvl6pPr>
            <a:lvl7pPr marL="914400" algn="l" defTabSz="457200" rtl="0" eaLnBrk="1" fontAlgn="base" hangingPunct="1">
              <a:spcBef>
                <a:spcPct val="0"/>
              </a:spcBef>
              <a:spcAft>
                <a:spcPct val="0"/>
              </a:spcAft>
              <a:defRPr sz="4400">
                <a:solidFill>
                  <a:srgbClr val="FFFFFF"/>
                </a:solidFill>
                <a:latin typeface="Arial" charset="0"/>
                <a:ea typeface="ＭＳ Ｐゴシック" charset="0"/>
              </a:defRPr>
            </a:lvl7pPr>
            <a:lvl8pPr marL="1371600" algn="l" defTabSz="457200" rtl="0" eaLnBrk="1" fontAlgn="base" hangingPunct="1">
              <a:spcBef>
                <a:spcPct val="0"/>
              </a:spcBef>
              <a:spcAft>
                <a:spcPct val="0"/>
              </a:spcAft>
              <a:defRPr sz="4400">
                <a:solidFill>
                  <a:srgbClr val="FFFFFF"/>
                </a:solidFill>
                <a:latin typeface="Arial" charset="0"/>
                <a:ea typeface="ＭＳ Ｐゴシック" charset="0"/>
              </a:defRPr>
            </a:lvl8pPr>
            <a:lvl9pPr marL="1828800" algn="l" defTabSz="457200" rtl="0" eaLnBrk="1" fontAlgn="base" hangingPunct="1">
              <a:spcBef>
                <a:spcPct val="0"/>
              </a:spcBef>
              <a:spcAft>
                <a:spcPct val="0"/>
              </a:spcAft>
              <a:defRPr sz="4400">
                <a:solidFill>
                  <a:srgbClr val="FFFFFF"/>
                </a:solidFill>
                <a:latin typeface="Arial" charset="0"/>
                <a:ea typeface="ＭＳ Ｐゴシック" charset="0"/>
              </a:defRPr>
            </a:lvl9pPr>
          </a:lstStyle>
          <a:p>
            <a:r>
              <a:rPr lang="en-US" sz="3600" b="1" dirty="0" err="1">
                <a:latin typeface="Calibri" panose="020F0502020204030204" pitchFamily="34" charset="0"/>
                <a:cs typeface="Calibri" panose="020F0502020204030204" pitchFamily="34" charset="0"/>
              </a:rPr>
              <a:t>Ventajas</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denominaciones</a:t>
            </a:r>
            <a:r>
              <a:rPr lang="en-US" sz="3600" b="1" dirty="0">
                <a:latin typeface="Calibri" panose="020F0502020204030204" pitchFamily="34" charset="0"/>
                <a:cs typeface="Calibri" panose="020F0502020204030204" pitchFamily="34" charset="0"/>
              </a:rPr>
              <a:t> </a:t>
            </a:r>
          </a:p>
          <a:p>
            <a:r>
              <a:rPr lang="en-US" sz="3600" b="1" dirty="0" err="1">
                <a:latin typeface="Calibri" panose="020F0502020204030204" pitchFamily="34" charset="0"/>
                <a:cs typeface="Calibri" panose="020F0502020204030204" pitchFamily="34" charset="0"/>
              </a:rPr>
              <a:t>distintivas</a:t>
            </a:r>
            <a:endParaRPr lang="en-US" sz="3600" b="1" dirty="0">
              <a:latin typeface="Calibri" panose="020F0502020204030204" pitchFamily="34" charset="0"/>
              <a:cs typeface="Calibri" panose="020F0502020204030204" pitchFamily="34" charset="0"/>
            </a:endParaRPr>
          </a:p>
        </p:txBody>
      </p:sp>
      <p:sp>
        <p:nvSpPr>
          <p:cNvPr id="3" name="Rectangle 2"/>
          <p:cNvSpPr/>
          <p:nvPr/>
        </p:nvSpPr>
        <p:spPr>
          <a:xfrm>
            <a:off x="1024467" y="1540933"/>
            <a:ext cx="7543800" cy="778934"/>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La </a:t>
            </a:r>
            <a:r>
              <a:rPr lang="en-US" dirty="0" err="1">
                <a:solidFill>
                  <a:schemeClr val="tx1"/>
                </a:solidFill>
              </a:rPr>
              <a:t>evaluacion</a:t>
            </a:r>
            <a:r>
              <a:rPr lang="en-US" dirty="0">
                <a:solidFill>
                  <a:schemeClr val="tx1"/>
                </a:solidFill>
              </a:rPr>
              <a:t> de las </a:t>
            </a:r>
            <a:r>
              <a:rPr lang="en-US" dirty="0" err="1">
                <a:solidFill>
                  <a:schemeClr val="tx1"/>
                </a:solidFill>
              </a:rPr>
              <a:t>denominaciones</a:t>
            </a:r>
            <a:r>
              <a:rPr lang="en-US" dirty="0">
                <a:solidFill>
                  <a:schemeClr val="tx1"/>
                </a:solidFill>
              </a:rPr>
              <a:t> </a:t>
            </a:r>
            <a:r>
              <a:rPr lang="en-US" dirty="0" err="1">
                <a:solidFill>
                  <a:schemeClr val="tx1"/>
                </a:solidFill>
              </a:rPr>
              <a:t>estará</a:t>
            </a:r>
            <a:r>
              <a:rPr lang="en-US" dirty="0">
                <a:solidFill>
                  <a:schemeClr val="tx1"/>
                </a:solidFill>
              </a:rPr>
              <a:t> </a:t>
            </a:r>
            <a:r>
              <a:rPr lang="en-US" dirty="0" err="1">
                <a:solidFill>
                  <a:schemeClr val="tx1"/>
                </a:solidFill>
              </a:rPr>
              <a:t>ligada</a:t>
            </a:r>
            <a:r>
              <a:rPr lang="en-US" dirty="0">
                <a:solidFill>
                  <a:schemeClr val="tx1"/>
                </a:solidFill>
              </a:rPr>
              <a:t> a la </a:t>
            </a:r>
          </a:p>
          <a:p>
            <a:pPr algn="ctr"/>
            <a:r>
              <a:rPr lang="en-US" dirty="0" err="1">
                <a:solidFill>
                  <a:schemeClr val="tx1"/>
                </a:solidFill>
              </a:rPr>
              <a:t>Dictaminacion</a:t>
            </a:r>
            <a:r>
              <a:rPr lang="en-US" dirty="0">
                <a:solidFill>
                  <a:schemeClr val="tx1"/>
                </a:solidFill>
              </a:rPr>
              <a:t> del </a:t>
            </a:r>
            <a:r>
              <a:rPr lang="en-US" dirty="0" err="1">
                <a:solidFill>
                  <a:schemeClr val="tx1"/>
                </a:solidFill>
              </a:rPr>
              <a:t>tramite</a:t>
            </a:r>
            <a:endParaRPr lang="en-US" dirty="0">
              <a:solidFill>
                <a:schemeClr val="tx1"/>
              </a:solidFill>
            </a:endParaRPr>
          </a:p>
        </p:txBody>
      </p:sp>
      <p:sp>
        <p:nvSpPr>
          <p:cNvPr id="15" name="Rectangle 14"/>
          <p:cNvSpPr/>
          <p:nvPr/>
        </p:nvSpPr>
        <p:spPr>
          <a:xfrm>
            <a:off x="1024467" y="2520509"/>
            <a:ext cx="7543800" cy="812799"/>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	La </a:t>
            </a:r>
            <a:r>
              <a:rPr lang="en-US" dirty="0" err="1">
                <a:solidFill>
                  <a:schemeClr val="tx1"/>
                </a:solidFill>
              </a:rPr>
              <a:t>gramática</a:t>
            </a:r>
            <a:r>
              <a:rPr lang="en-US" dirty="0">
                <a:solidFill>
                  <a:schemeClr val="tx1"/>
                </a:solidFill>
              </a:rPr>
              <a:t> y </a:t>
            </a:r>
            <a:r>
              <a:rPr lang="en-US" dirty="0" err="1">
                <a:solidFill>
                  <a:schemeClr val="tx1"/>
                </a:solidFill>
              </a:rPr>
              <a:t>fonética</a:t>
            </a:r>
            <a:r>
              <a:rPr lang="en-US" dirty="0">
                <a:solidFill>
                  <a:schemeClr val="tx1"/>
                </a:solidFill>
              </a:rPr>
              <a:t> se </a:t>
            </a:r>
            <a:r>
              <a:rPr lang="en-US" dirty="0" err="1">
                <a:solidFill>
                  <a:schemeClr val="tx1"/>
                </a:solidFill>
              </a:rPr>
              <a:t>evaluarán</a:t>
            </a:r>
            <a:r>
              <a:rPr lang="en-US" dirty="0">
                <a:solidFill>
                  <a:schemeClr val="tx1"/>
                </a:solidFill>
              </a:rPr>
              <a:t> </a:t>
            </a:r>
            <a:r>
              <a:rPr lang="en-US" dirty="0" err="1">
                <a:solidFill>
                  <a:schemeClr val="tx1"/>
                </a:solidFill>
              </a:rPr>
              <a:t>en</a:t>
            </a:r>
            <a:r>
              <a:rPr lang="en-US" dirty="0">
                <a:solidFill>
                  <a:schemeClr val="tx1"/>
                </a:solidFill>
              </a:rPr>
              <a:t> el </a:t>
            </a:r>
            <a:r>
              <a:rPr lang="en-US" dirty="0" err="1">
                <a:solidFill>
                  <a:schemeClr val="tx1"/>
                </a:solidFill>
              </a:rPr>
              <a:t>momento</a:t>
            </a:r>
            <a:r>
              <a:rPr lang="en-US" dirty="0">
                <a:solidFill>
                  <a:schemeClr val="tx1"/>
                </a:solidFill>
              </a:rPr>
              <a:t> de </a:t>
            </a:r>
            <a:r>
              <a:rPr lang="en-US" dirty="0" err="1">
                <a:solidFill>
                  <a:schemeClr val="tx1"/>
                </a:solidFill>
              </a:rPr>
              <a:t>ingresar</a:t>
            </a:r>
            <a:r>
              <a:rPr lang="en-US" dirty="0">
                <a:solidFill>
                  <a:schemeClr val="tx1"/>
                </a:solidFill>
              </a:rPr>
              <a:t> </a:t>
            </a:r>
            <a:r>
              <a:rPr lang="en-US" dirty="0" err="1">
                <a:solidFill>
                  <a:schemeClr val="tx1"/>
                </a:solidFill>
              </a:rPr>
              <a:t>los</a:t>
            </a:r>
            <a:r>
              <a:rPr lang="en-US" dirty="0">
                <a:solidFill>
                  <a:schemeClr val="tx1"/>
                </a:solidFill>
              </a:rPr>
              <a:t> </a:t>
            </a:r>
            <a:r>
              <a:rPr lang="en-US" dirty="0" err="1">
                <a:solidFill>
                  <a:schemeClr val="tx1"/>
                </a:solidFill>
              </a:rPr>
              <a:t>nombres</a:t>
            </a:r>
            <a:r>
              <a:rPr lang="en-US" dirty="0">
                <a:solidFill>
                  <a:schemeClr val="tx1"/>
                </a:solidFill>
              </a:rPr>
              <a:t> </a:t>
            </a:r>
            <a:r>
              <a:rPr lang="en-US" dirty="0" err="1">
                <a:solidFill>
                  <a:schemeClr val="tx1"/>
                </a:solidFill>
              </a:rPr>
              <a:t>en</a:t>
            </a:r>
            <a:r>
              <a:rPr lang="en-US" dirty="0">
                <a:solidFill>
                  <a:schemeClr val="tx1"/>
                </a:solidFill>
              </a:rPr>
              <a:t> el </a:t>
            </a:r>
            <a:r>
              <a:rPr lang="en-US" dirty="0" err="1">
                <a:solidFill>
                  <a:schemeClr val="tx1"/>
                </a:solidFill>
              </a:rPr>
              <a:t>sistema</a:t>
            </a:r>
            <a:endParaRPr lang="en-US" dirty="0">
              <a:solidFill>
                <a:schemeClr val="tx1"/>
              </a:solidFill>
            </a:endParaRPr>
          </a:p>
        </p:txBody>
      </p:sp>
      <p:sp>
        <p:nvSpPr>
          <p:cNvPr id="16" name="Rectangle 15"/>
          <p:cNvSpPr/>
          <p:nvPr/>
        </p:nvSpPr>
        <p:spPr>
          <a:xfrm>
            <a:off x="1003049" y="3457338"/>
            <a:ext cx="7543800" cy="740088"/>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	</a:t>
            </a:r>
            <a:r>
              <a:rPr lang="en-US" dirty="0" err="1">
                <a:solidFill>
                  <a:schemeClr val="tx1"/>
                </a:solidFill>
              </a:rPr>
              <a:t>Una</a:t>
            </a:r>
            <a:r>
              <a:rPr lang="en-US" dirty="0">
                <a:solidFill>
                  <a:schemeClr val="tx1"/>
                </a:solidFill>
              </a:rPr>
              <a:t> </a:t>
            </a:r>
            <a:r>
              <a:rPr lang="en-US" dirty="0" err="1">
                <a:solidFill>
                  <a:schemeClr val="tx1"/>
                </a:solidFill>
              </a:rPr>
              <a:t>vez</a:t>
            </a:r>
            <a:r>
              <a:rPr lang="en-US" dirty="0">
                <a:solidFill>
                  <a:schemeClr val="tx1"/>
                </a:solidFill>
              </a:rPr>
              <a:t> que un </a:t>
            </a:r>
            <a:r>
              <a:rPr lang="en-US" dirty="0" err="1">
                <a:solidFill>
                  <a:schemeClr val="tx1"/>
                </a:solidFill>
              </a:rPr>
              <a:t>nombre</a:t>
            </a:r>
            <a:r>
              <a:rPr lang="en-US" dirty="0">
                <a:solidFill>
                  <a:schemeClr val="tx1"/>
                </a:solidFill>
              </a:rPr>
              <a:t> sea </a:t>
            </a:r>
            <a:r>
              <a:rPr lang="en-US" dirty="0" err="1">
                <a:solidFill>
                  <a:schemeClr val="tx1"/>
                </a:solidFill>
              </a:rPr>
              <a:t>aprobado</a:t>
            </a:r>
            <a:r>
              <a:rPr lang="en-US" dirty="0">
                <a:solidFill>
                  <a:schemeClr val="tx1"/>
                </a:solidFill>
              </a:rPr>
              <a:t>, el </a:t>
            </a:r>
            <a:r>
              <a:rPr lang="en-US" dirty="0" err="1">
                <a:solidFill>
                  <a:schemeClr val="tx1"/>
                </a:solidFill>
              </a:rPr>
              <a:t>trámite</a:t>
            </a:r>
            <a:r>
              <a:rPr lang="en-US" dirty="0">
                <a:solidFill>
                  <a:schemeClr val="tx1"/>
                </a:solidFill>
              </a:rPr>
              <a:t> </a:t>
            </a:r>
            <a:r>
              <a:rPr lang="en-US" dirty="0" err="1">
                <a:solidFill>
                  <a:schemeClr val="tx1"/>
                </a:solidFill>
              </a:rPr>
              <a:t>pasará</a:t>
            </a:r>
            <a:r>
              <a:rPr lang="en-US" dirty="0">
                <a:solidFill>
                  <a:schemeClr val="tx1"/>
                </a:solidFill>
              </a:rPr>
              <a:t> </a:t>
            </a:r>
            <a:r>
              <a:rPr lang="en-US" dirty="0" err="1">
                <a:solidFill>
                  <a:schemeClr val="tx1"/>
                </a:solidFill>
              </a:rPr>
              <a:t>directamente</a:t>
            </a:r>
            <a:r>
              <a:rPr lang="en-US" dirty="0">
                <a:solidFill>
                  <a:schemeClr val="tx1"/>
                </a:solidFill>
              </a:rPr>
              <a:t> al </a:t>
            </a:r>
            <a:r>
              <a:rPr lang="en-US" dirty="0" err="1">
                <a:solidFill>
                  <a:schemeClr val="tx1"/>
                </a:solidFill>
              </a:rPr>
              <a:t>dictaminador</a:t>
            </a:r>
            <a:r>
              <a:rPr lang="en-US" dirty="0">
                <a:solidFill>
                  <a:schemeClr val="tx1"/>
                </a:solidFill>
              </a:rPr>
              <a:t> </a:t>
            </a:r>
            <a:r>
              <a:rPr lang="en-US" dirty="0" err="1">
                <a:solidFill>
                  <a:schemeClr val="tx1"/>
                </a:solidFill>
              </a:rPr>
              <a:t>asignado</a:t>
            </a:r>
            <a:endParaRPr lang="en-US" dirty="0">
              <a:solidFill>
                <a:schemeClr val="tx1"/>
              </a:solidFill>
            </a:endParaRPr>
          </a:p>
        </p:txBody>
      </p:sp>
      <p:sp>
        <p:nvSpPr>
          <p:cNvPr id="17" name="Rectangle 16"/>
          <p:cNvSpPr/>
          <p:nvPr/>
        </p:nvSpPr>
        <p:spPr>
          <a:xfrm>
            <a:off x="1003049" y="4301074"/>
            <a:ext cx="7543800" cy="775751"/>
          </a:xfrm>
          <a:prstGeom prst="rect">
            <a:avLst/>
          </a:prstGeom>
          <a:solidFill>
            <a:srgbClr val="C59EE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Las </a:t>
            </a:r>
            <a:r>
              <a:rPr lang="en-US" dirty="0" err="1">
                <a:solidFill>
                  <a:schemeClr val="tx1"/>
                </a:solidFill>
              </a:rPr>
              <a:t>empresas</a:t>
            </a:r>
            <a:r>
              <a:rPr lang="en-US" dirty="0">
                <a:solidFill>
                  <a:schemeClr val="tx1"/>
                </a:solidFill>
              </a:rPr>
              <a:t> </a:t>
            </a:r>
            <a:r>
              <a:rPr lang="en-US" dirty="0" err="1">
                <a:solidFill>
                  <a:schemeClr val="tx1"/>
                </a:solidFill>
              </a:rPr>
              <a:t>tendrán</a:t>
            </a:r>
            <a:r>
              <a:rPr lang="en-US" dirty="0">
                <a:solidFill>
                  <a:schemeClr val="tx1"/>
                </a:solidFill>
              </a:rPr>
              <a:t> </a:t>
            </a:r>
            <a:r>
              <a:rPr lang="en-US" dirty="0" err="1">
                <a:solidFill>
                  <a:schemeClr val="tx1"/>
                </a:solidFill>
              </a:rPr>
              <a:t>constancia</a:t>
            </a:r>
            <a:r>
              <a:rPr lang="en-US" dirty="0">
                <a:solidFill>
                  <a:schemeClr val="tx1"/>
                </a:solidFill>
              </a:rPr>
              <a:t> de </a:t>
            </a:r>
            <a:r>
              <a:rPr lang="en-US" dirty="0" err="1">
                <a:solidFill>
                  <a:schemeClr val="tx1"/>
                </a:solidFill>
              </a:rPr>
              <a:t>los</a:t>
            </a:r>
            <a:r>
              <a:rPr lang="en-US" dirty="0">
                <a:solidFill>
                  <a:schemeClr val="tx1"/>
                </a:solidFill>
              </a:rPr>
              <a:t> </a:t>
            </a:r>
            <a:r>
              <a:rPr lang="en-US" dirty="0" err="1">
                <a:solidFill>
                  <a:schemeClr val="tx1"/>
                </a:solidFill>
              </a:rPr>
              <a:t>motivos</a:t>
            </a:r>
            <a:r>
              <a:rPr lang="en-US" dirty="0">
                <a:solidFill>
                  <a:schemeClr val="tx1"/>
                </a:solidFill>
              </a:rPr>
              <a:t> </a:t>
            </a:r>
            <a:r>
              <a:rPr lang="en-US" dirty="0" err="1">
                <a:solidFill>
                  <a:schemeClr val="tx1"/>
                </a:solidFill>
              </a:rPr>
              <a:t>por</a:t>
            </a:r>
            <a:r>
              <a:rPr lang="en-US" dirty="0">
                <a:solidFill>
                  <a:schemeClr val="tx1"/>
                </a:solidFill>
              </a:rPr>
              <a:t> </a:t>
            </a:r>
            <a:r>
              <a:rPr lang="en-US" dirty="0" err="1">
                <a:solidFill>
                  <a:schemeClr val="tx1"/>
                </a:solidFill>
              </a:rPr>
              <a:t>los</a:t>
            </a:r>
            <a:r>
              <a:rPr lang="en-US" dirty="0">
                <a:solidFill>
                  <a:schemeClr val="tx1"/>
                </a:solidFill>
              </a:rPr>
              <a:t> que la </a:t>
            </a:r>
            <a:r>
              <a:rPr lang="en-US" dirty="0" err="1">
                <a:solidFill>
                  <a:schemeClr val="tx1"/>
                </a:solidFill>
              </a:rPr>
              <a:t>denominación</a:t>
            </a:r>
            <a:r>
              <a:rPr lang="en-US" dirty="0">
                <a:solidFill>
                  <a:schemeClr val="tx1"/>
                </a:solidFill>
              </a:rPr>
              <a:t> </a:t>
            </a:r>
            <a:r>
              <a:rPr lang="en-US" dirty="0" err="1">
                <a:solidFill>
                  <a:schemeClr val="tx1"/>
                </a:solidFill>
              </a:rPr>
              <a:t>fue</a:t>
            </a:r>
            <a:r>
              <a:rPr lang="en-US" dirty="0">
                <a:solidFill>
                  <a:schemeClr val="tx1"/>
                </a:solidFill>
              </a:rPr>
              <a:t> </a:t>
            </a:r>
            <a:r>
              <a:rPr lang="en-US" dirty="0" err="1">
                <a:solidFill>
                  <a:schemeClr val="tx1"/>
                </a:solidFill>
              </a:rPr>
              <a:t>rechazada</a:t>
            </a:r>
            <a:endParaRPr lang="en-US" dirty="0">
              <a:solidFill>
                <a:schemeClr val="tx1"/>
              </a:solidFill>
            </a:endParaRPr>
          </a:p>
        </p:txBody>
      </p:sp>
      <p:sp>
        <p:nvSpPr>
          <p:cNvPr id="18" name="Rectangle 17"/>
          <p:cNvSpPr/>
          <p:nvPr/>
        </p:nvSpPr>
        <p:spPr>
          <a:xfrm>
            <a:off x="1003049" y="5180473"/>
            <a:ext cx="7543800" cy="788527"/>
          </a:xfrm>
          <a:prstGeom prst="rect">
            <a:avLst/>
          </a:prstGeom>
          <a:solidFill>
            <a:srgbClr val="E3575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Las </a:t>
            </a:r>
            <a:r>
              <a:rPr lang="en-US" dirty="0" err="1">
                <a:solidFill>
                  <a:schemeClr val="tx1"/>
                </a:solidFill>
              </a:rPr>
              <a:t>denominaciones</a:t>
            </a:r>
            <a:r>
              <a:rPr lang="en-US" dirty="0">
                <a:solidFill>
                  <a:schemeClr val="tx1"/>
                </a:solidFill>
              </a:rPr>
              <a:t> </a:t>
            </a:r>
            <a:r>
              <a:rPr lang="en-US" dirty="0" err="1">
                <a:solidFill>
                  <a:schemeClr val="tx1"/>
                </a:solidFill>
              </a:rPr>
              <a:t>serán</a:t>
            </a:r>
            <a:r>
              <a:rPr lang="en-US" dirty="0">
                <a:solidFill>
                  <a:schemeClr val="tx1"/>
                </a:solidFill>
              </a:rPr>
              <a:t> </a:t>
            </a:r>
            <a:r>
              <a:rPr lang="en-US" dirty="0" err="1">
                <a:solidFill>
                  <a:schemeClr val="tx1"/>
                </a:solidFill>
              </a:rPr>
              <a:t>evaluadas</a:t>
            </a:r>
            <a:r>
              <a:rPr lang="en-US" dirty="0">
                <a:solidFill>
                  <a:schemeClr val="tx1"/>
                </a:solidFill>
              </a:rPr>
              <a:t> </a:t>
            </a:r>
            <a:r>
              <a:rPr lang="en-US" dirty="0" err="1">
                <a:solidFill>
                  <a:schemeClr val="tx1"/>
                </a:solidFill>
              </a:rPr>
              <a:t>cada</a:t>
            </a:r>
            <a:r>
              <a:rPr lang="en-US" dirty="0">
                <a:solidFill>
                  <a:schemeClr val="tx1"/>
                </a:solidFill>
              </a:rPr>
              <a:t> </a:t>
            </a:r>
            <a:r>
              <a:rPr lang="en-US" dirty="0" err="1">
                <a:solidFill>
                  <a:schemeClr val="tx1"/>
                </a:solidFill>
              </a:rPr>
              <a:t>vez</a:t>
            </a:r>
            <a:r>
              <a:rPr lang="en-US" dirty="0">
                <a:solidFill>
                  <a:schemeClr val="tx1"/>
                </a:solidFill>
              </a:rPr>
              <a:t> que se </a:t>
            </a:r>
            <a:r>
              <a:rPr lang="en-US" dirty="0" err="1">
                <a:solidFill>
                  <a:schemeClr val="tx1"/>
                </a:solidFill>
              </a:rPr>
              <a:t>sometan</a:t>
            </a:r>
            <a:r>
              <a:rPr lang="en-US" dirty="0">
                <a:solidFill>
                  <a:schemeClr val="tx1"/>
                </a:solidFill>
              </a:rPr>
              <a:t> a </a:t>
            </a:r>
            <a:r>
              <a:rPr lang="en-US" dirty="0" err="1">
                <a:solidFill>
                  <a:schemeClr val="tx1"/>
                </a:solidFill>
              </a:rPr>
              <a:t>trámite</a:t>
            </a:r>
            <a:endParaRPr lang="en-US" dirty="0">
              <a:solidFill>
                <a:schemeClr val="tx1"/>
              </a:solidFill>
            </a:endParaRPr>
          </a:p>
        </p:txBody>
      </p:sp>
      <p:pic>
        <p:nvPicPr>
          <p:cNvPr id="19" name="Picture 18"/>
          <p:cNvPicPr>
            <a:picLocks noChangeAspect="1"/>
          </p:cNvPicPr>
          <p:nvPr/>
        </p:nvPicPr>
        <p:blipFill>
          <a:blip r:embed="rId3"/>
          <a:stretch>
            <a:fillRect/>
          </a:stretch>
        </p:blipFill>
        <p:spPr>
          <a:xfrm>
            <a:off x="6468532" y="14350"/>
            <a:ext cx="2658541" cy="1111120"/>
          </a:xfrm>
          <a:prstGeom prst="rect">
            <a:avLst/>
          </a:prstGeom>
        </p:spPr>
      </p:pic>
      <p:sp>
        <p:nvSpPr>
          <p:cNvPr id="6" name="TextBox 5"/>
          <p:cNvSpPr txBox="1"/>
          <p:nvPr/>
        </p:nvSpPr>
        <p:spPr>
          <a:xfrm>
            <a:off x="1947338" y="6248400"/>
            <a:ext cx="4878259" cy="369332"/>
          </a:xfrm>
          <a:prstGeom prst="rect">
            <a:avLst/>
          </a:prstGeom>
          <a:noFill/>
        </p:spPr>
        <p:txBody>
          <a:bodyPr wrap="none" rtlCol="0">
            <a:spAutoFit/>
          </a:bodyPr>
          <a:lstStyle/>
          <a:p>
            <a:r>
              <a:rPr lang="en-US" dirty="0"/>
              <a:t>La </a:t>
            </a:r>
            <a:r>
              <a:rPr lang="en-US" dirty="0" err="1"/>
              <a:t>implementación</a:t>
            </a:r>
            <a:r>
              <a:rPr lang="en-US" dirty="0"/>
              <a:t> </a:t>
            </a:r>
            <a:r>
              <a:rPr lang="en-US" dirty="0" err="1"/>
              <a:t>finalizará</a:t>
            </a:r>
            <a:r>
              <a:rPr lang="en-US" dirty="0"/>
              <a:t> </a:t>
            </a:r>
            <a:r>
              <a:rPr lang="en-US" dirty="0" err="1"/>
              <a:t>en</a:t>
            </a:r>
            <a:r>
              <a:rPr lang="en-US" dirty="0"/>
              <a:t> </a:t>
            </a:r>
            <a:r>
              <a:rPr lang="en-US" dirty="0" err="1"/>
              <a:t>junio</a:t>
            </a:r>
            <a:r>
              <a:rPr lang="en-US" dirty="0"/>
              <a:t> de 2018</a:t>
            </a:r>
          </a:p>
        </p:txBody>
      </p:sp>
      <p:sp>
        <p:nvSpPr>
          <p:cNvPr id="10" name="Oval 9"/>
          <p:cNvSpPr/>
          <p:nvPr/>
        </p:nvSpPr>
        <p:spPr>
          <a:xfrm rot="1680049">
            <a:off x="744915" y="1678795"/>
            <a:ext cx="559111" cy="532124"/>
          </a:xfrm>
          <a:prstGeom prst="ellipse">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tx1"/>
                </a:solidFill>
                <a:sym typeface="Symbol" panose="05050102010706020507" pitchFamily="18" charset="2"/>
              </a:rPr>
              <a:t></a:t>
            </a:r>
            <a:endParaRPr lang="en-US" sz="4800" dirty="0">
              <a:solidFill>
                <a:schemeClr val="tx1"/>
              </a:solidFill>
            </a:endParaRPr>
          </a:p>
        </p:txBody>
      </p:sp>
      <p:sp>
        <p:nvSpPr>
          <p:cNvPr id="22" name="Oval 21"/>
          <p:cNvSpPr/>
          <p:nvPr/>
        </p:nvSpPr>
        <p:spPr>
          <a:xfrm rot="1680049">
            <a:off x="744913" y="2683877"/>
            <a:ext cx="559111" cy="532124"/>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tx1"/>
                </a:solidFill>
                <a:sym typeface="Symbol" panose="05050102010706020507" pitchFamily="18" charset="2"/>
              </a:rPr>
              <a:t></a:t>
            </a:r>
            <a:endParaRPr lang="en-US" sz="4800" dirty="0">
              <a:solidFill>
                <a:schemeClr val="tx1"/>
              </a:solidFill>
            </a:endParaRPr>
          </a:p>
        </p:txBody>
      </p:sp>
      <p:sp>
        <p:nvSpPr>
          <p:cNvPr id="23" name="Oval 22"/>
          <p:cNvSpPr/>
          <p:nvPr/>
        </p:nvSpPr>
        <p:spPr>
          <a:xfrm rot="1680049">
            <a:off x="744912" y="3590784"/>
            <a:ext cx="559111" cy="532124"/>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tx1"/>
                </a:solidFill>
                <a:sym typeface="Symbol" panose="05050102010706020507" pitchFamily="18" charset="2"/>
              </a:rPr>
              <a:t></a:t>
            </a:r>
            <a:endParaRPr lang="en-US" sz="4800" dirty="0">
              <a:solidFill>
                <a:schemeClr val="tx1"/>
              </a:solidFill>
            </a:endParaRPr>
          </a:p>
        </p:txBody>
      </p:sp>
      <p:sp>
        <p:nvSpPr>
          <p:cNvPr id="24" name="Oval 23"/>
          <p:cNvSpPr/>
          <p:nvPr/>
        </p:nvSpPr>
        <p:spPr>
          <a:xfrm rot="1680049">
            <a:off x="744911" y="4453655"/>
            <a:ext cx="559111" cy="532124"/>
          </a:xfrm>
          <a:prstGeom prst="ellipse">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tx1"/>
                </a:solidFill>
                <a:sym typeface="Symbol" panose="05050102010706020507" pitchFamily="18" charset="2"/>
              </a:rPr>
              <a:t></a:t>
            </a:r>
            <a:endParaRPr lang="en-US" sz="4800" dirty="0">
              <a:solidFill>
                <a:schemeClr val="tx1"/>
              </a:solidFill>
            </a:endParaRPr>
          </a:p>
        </p:txBody>
      </p:sp>
      <p:sp>
        <p:nvSpPr>
          <p:cNvPr id="25" name="Oval 24"/>
          <p:cNvSpPr/>
          <p:nvPr/>
        </p:nvSpPr>
        <p:spPr>
          <a:xfrm rot="1680049">
            <a:off x="723494" y="5337908"/>
            <a:ext cx="559111" cy="532124"/>
          </a:xfrm>
          <a:prstGeom prst="ellipse">
            <a:avLst/>
          </a:prstGeom>
          <a:solidFill>
            <a:schemeClr val="accent4">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solidFill>
                  <a:schemeClr val="tx1"/>
                </a:solidFill>
                <a:sym typeface="Symbol" panose="05050102010706020507" pitchFamily="18" charset="2"/>
              </a:rPr>
              <a:t></a:t>
            </a:r>
            <a:endParaRPr lang="en-US" sz="4800" dirty="0">
              <a:solidFill>
                <a:schemeClr val="tx1"/>
              </a:solidFill>
            </a:endParaRPr>
          </a:p>
        </p:txBody>
      </p:sp>
      <p:sp>
        <p:nvSpPr>
          <p:cNvPr id="20" name="Footer Placeholder 4"/>
          <p:cNvSpPr>
            <a:spLocks noGrp="1"/>
          </p:cNvSpPr>
          <p:nvPr>
            <p:ph type="ftr" sz="quarter" idx="11"/>
          </p:nvPr>
        </p:nvSpPr>
        <p:spPr>
          <a:xfrm>
            <a:off x="3124200" y="6454008"/>
            <a:ext cx="2895600" cy="365125"/>
          </a:xfrm>
        </p:spPr>
        <p:txBody>
          <a:bodyPr/>
          <a:lstStyle/>
          <a:p>
            <a:pPr>
              <a:defRPr/>
            </a:pPr>
            <a:r>
              <a:rPr lang="en-US" dirty="0"/>
              <a:t>© 2018 Eli Lilly and Company </a:t>
            </a:r>
          </a:p>
        </p:txBody>
      </p:sp>
    </p:spTree>
    <p:extLst>
      <p:ext uri="{BB962C8B-B14F-4D97-AF65-F5344CB8AC3E}">
        <p14:creationId xmlns:p14="http://schemas.microsoft.com/office/powerpoint/2010/main" val="1202921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022" y="1543360"/>
            <a:ext cx="8229600" cy="4525963"/>
          </a:xfrm>
        </p:spPr>
        <p:txBody>
          <a:bodyPr/>
          <a:lstStyle/>
          <a:p>
            <a:r>
              <a:rPr lang="en-US" sz="2400" dirty="0"/>
              <a:t>Brazil’s name selection is regulated under RDC No. 59 of October 10, 2014</a:t>
            </a:r>
          </a:p>
          <a:p>
            <a:r>
              <a:rPr lang="en-US" sz="2400" dirty="0"/>
              <a:t>The following attributes of similarities and differences between the drugs are considered:</a:t>
            </a:r>
          </a:p>
          <a:p>
            <a:r>
              <a:rPr lang="en-US" sz="1800" dirty="0"/>
              <a:t>I. </a:t>
            </a:r>
            <a:r>
              <a:rPr lang="en-US" sz="1800" u="sng" dirty="0"/>
              <a:t>name</a:t>
            </a:r>
            <a:r>
              <a:rPr lang="en-US" sz="1800" dirty="0"/>
              <a:t> of the medicinal product; II. active principle (s) of the medicinal product; III. therapeutic class; IV. proposed indication; V. pharmaceutical form; VI. route of administration VII. concentration; VIII. units of measure; IX. dosage units; X. recommended dosage; XI. typical quantity or volume; XII. frequency of administration; XIII. storage conditions; XIV. target population of patients; XV. population of health professionals; XVI. restriction of use; XVII. restriction of sale; XVIII. hospital use or not; XIX. reports of pharmacovigilance; XX. history of similar cases; </a:t>
            </a:r>
          </a:p>
          <a:p>
            <a:endParaRPr lang="en-US" sz="2400" dirty="0"/>
          </a:p>
          <a:p>
            <a:endParaRPr lang="en-US" sz="2400" dirty="0"/>
          </a:p>
        </p:txBody>
      </p:sp>
      <p:sp>
        <p:nvSpPr>
          <p:cNvPr id="5" name="Footer Placeholder 4"/>
          <p:cNvSpPr>
            <a:spLocks noGrp="1"/>
          </p:cNvSpPr>
          <p:nvPr>
            <p:ph type="ftr" sz="quarter" idx="11"/>
          </p:nvPr>
        </p:nvSpPr>
        <p:spPr/>
        <p:txBody>
          <a:bodyPr/>
          <a:lstStyle/>
          <a:p>
            <a:pPr>
              <a:defRPr/>
            </a:pPr>
            <a:r>
              <a:rPr lang="en-US" dirty="0"/>
              <a:t>© 2018 Eli Lilly and Company </a:t>
            </a:r>
          </a:p>
        </p:txBody>
      </p:sp>
      <p:sp>
        <p:nvSpPr>
          <p:cNvPr id="6" name="Slide Number Placeholder 5"/>
          <p:cNvSpPr>
            <a:spLocks noGrp="1"/>
          </p:cNvSpPr>
          <p:nvPr>
            <p:ph type="sldNum" sz="quarter" idx="12"/>
          </p:nvPr>
        </p:nvSpPr>
        <p:spPr/>
        <p:txBody>
          <a:bodyPr/>
          <a:lstStyle/>
          <a:p>
            <a:pPr>
              <a:defRPr/>
            </a:pPr>
            <a:fld id="{D6E4A9EC-2F93-AA4A-8BF5-70DF04282848}" type="slidenum">
              <a:rPr lang="en-US" smtClean="0"/>
              <a:pPr>
                <a:defRPr/>
              </a:pPr>
              <a:t>13</a:t>
            </a:fld>
            <a:endParaRPr lang="en-US" dirty="0"/>
          </a:p>
        </p:txBody>
      </p:sp>
      <p:sp>
        <p:nvSpPr>
          <p:cNvPr id="7" name="Title 1"/>
          <p:cNvSpPr txBox="1">
            <a:spLocks/>
          </p:cNvSpPr>
          <p:nvPr/>
        </p:nvSpPr>
        <p:spPr bwMode="auto">
          <a:xfrm>
            <a:off x="395056" y="1"/>
            <a:ext cx="3591018" cy="1074198"/>
          </a:xfrm>
          <a:prstGeom prst="rect">
            <a:avLst/>
          </a:prstGeom>
          <a:solidFill>
            <a:schemeClr val="accent3"/>
          </a:solidFill>
          <a:ln>
            <a:no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400" kern="1200">
                <a:solidFill>
                  <a:srgbClr val="FFFFFF"/>
                </a:solidFill>
                <a:latin typeface="+mj-lt"/>
                <a:ea typeface="ＭＳ Ｐゴシック" charset="0"/>
                <a:cs typeface="DIN-Regular"/>
              </a:defRPr>
            </a:lvl1pPr>
            <a:lvl2pPr algn="l" defTabSz="457200" rtl="0" eaLnBrk="1" fontAlgn="base" hangingPunct="1">
              <a:spcBef>
                <a:spcPct val="0"/>
              </a:spcBef>
              <a:spcAft>
                <a:spcPct val="0"/>
              </a:spcAft>
              <a:defRPr sz="4400">
                <a:solidFill>
                  <a:srgbClr val="FFFFFF"/>
                </a:solidFill>
                <a:latin typeface="Arial" charset="0"/>
                <a:ea typeface="ＭＳ Ｐゴシック" charset="0"/>
              </a:defRPr>
            </a:lvl2pPr>
            <a:lvl3pPr algn="l" defTabSz="457200" rtl="0" eaLnBrk="1" fontAlgn="base" hangingPunct="1">
              <a:spcBef>
                <a:spcPct val="0"/>
              </a:spcBef>
              <a:spcAft>
                <a:spcPct val="0"/>
              </a:spcAft>
              <a:defRPr sz="4400">
                <a:solidFill>
                  <a:srgbClr val="FFFFFF"/>
                </a:solidFill>
                <a:latin typeface="Arial" charset="0"/>
                <a:ea typeface="ＭＳ Ｐゴシック" charset="0"/>
              </a:defRPr>
            </a:lvl3pPr>
            <a:lvl4pPr algn="l" defTabSz="457200" rtl="0" eaLnBrk="1" fontAlgn="base" hangingPunct="1">
              <a:spcBef>
                <a:spcPct val="0"/>
              </a:spcBef>
              <a:spcAft>
                <a:spcPct val="0"/>
              </a:spcAft>
              <a:defRPr sz="4400">
                <a:solidFill>
                  <a:srgbClr val="FFFFFF"/>
                </a:solidFill>
                <a:latin typeface="Arial" charset="0"/>
                <a:ea typeface="ＭＳ Ｐゴシック" charset="0"/>
              </a:defRPr>
            </a:lvl4pPr>
            <a:lvl5pPr algn="l" defTabSz="457200" rtl="0" eaLnBrk="1" fontAlgn="base" hangingPunct="1">
              <a:spcBef>
                <a:spcPct val="0"/>
              </a:spcBef>
              <a:spcAft>
                <a:spcPct val="0"/>
              </a:spcAft>
              <a:defRPr sz="4400">
                <a:solidFill>
                  <a:srgbClr val="FFFFFF"/>
                </a:solidFill>
                <a:latin typeface="Arial" charset="0"/>
                <a:ea typeface="ＭＳ Ｐゴシック" charset="0"/>
              </a:defRPr>
            </a:lvl5pPr>
            <a:lvl6pPr marL="457200" algn="l" defTabSz="457200" rtl="0" eaLnBrk="1" fontAlgn="base" hangingPunct="1">
              <a:spcBef>
                <a:spcPct val="0"/>
              </a:spcBef>
              <a:spcAft>
                <a:spcPct val="0"/>
              </a:spcAft>
              <a:defRPr sz="4400">
                <a:solidFill>
                  <a:srgbClr val="FFFFFF"/>
                </a:solidFill>
                <a:latin typeface="Arial" charset="0"/>
                <a:ea typeface="ＭＳ Ｐゴシック" charset="0"/>
              </a:defRPr>
            </a:lvl6pPr>
            <a:lvl7pPr marL="914400" algn="l" defTabSz="457200" rtl="0" eaLnBrk="1" fontAlgn="base" hangingPunct="1">
              <a:spcBef>
                <a:spcPct val="0"/>
              </a:spcBef>
              <a:spcAft>
                <a:spcPct val="0"/>
              </a:spcAft>
              <a:defRPr sz="4400">
                <a:solidFill>
                  <a:srgbClr val="FFFFFF"/>
                </a:solidFill>
                <a:latin typeface="Arial" charset="0"/>
                <a:ea typeface="ＭＳ Ｐゴシック" charset="0"/>
              </a:defRPr>
            </a:lvl7pPr>
            <a:lvl8pPr marL="1371600" algn="l" defTabSz="457200" rtl="0" eaLnBrk="1" fontAlgn="base" hangingPunct="1">
              <a:spcBef>
                <a:spcPct val="0"/>
              </a:spcBef>
              <a:spcAft>
                <a:spcPct val="0"/>
              </a:spcAft>
              <a:defRPr sz="4400">
                <a:solidFill>
                  <a:srgbClr val="FFFFFF"/>
                </a:solidFill>
                <a:latin typeface="Arial" charset="0"/>
                <a:ea typeface="ＭＳ Ｐゴシック" charset="0"/>
              </a:defRPr>
            </a:lvl8pPr>
            <a:lvl9pPr marL="1828800" algn="l" defTabSz="457200" rtl="0" eaLnBrk="1" fontAlgn="base" hangingPunct="1">
              <a:spcBef>
                <a:spcPct val="0"/>
              </a:spcBef>
              <a:spcAft>
                <a:spcPct val="0"/>
              </a:spcAft>
              <a:defRPr sz="4400">
                <a:solidFill>
                  <a:srgbClr val="FFFFFF"/>
                </a:solidFill>
                <a:latin typeface="Arial" charset="0"/>
                <a:ea typeface="ＭＳ Ｐゴシック" charset="0"/>
              </a:defRPr>
            </a:lvl9pPr>
          </a:lstStyle>
          <a:p>
            <a:r>
              <a:rPr lang="en-US" b="1" dirty="0">
                <a:latin typeface="Calibri" panose="020F0502020204030204" pitchFamily="34" charset="0"/>
                <a:cs typeface="Calibri" panose="020F0502020204030204" pitchFamily="34" charset="0"/>
              </a:rPr>
              <a:t>Brazil -</a:t>
            </a:r>
          </a:p>
        </p:txBody>
      </p:sp>
      <p:pic>
        <p:nvPicPr>
          <p:cNvPr id="8" name="Image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5964" y="44311"/>
            <a:ext cx="4199717" cy="1029887"/>
          </a:xfrm>
          <a:prstGeom prst="rect">
            <a:avLst/>
          </a:prstGeom>
          <a:solidFill>
            <a:schemeClr val="bg1"/>
          </a:solidFill>
          <a:ln>
            <a:noFill/>
          </a:ln>
        </p:spPr>
      </p:pic>
    </p:spTree>
    <p:extLst>
      <p:ext uri="{BB962C8B-B14F-4D97-AF65-F5344CB8AC3E}">
        <p14:creationId xmlns:p14="http://schemas.microsoft.com/office/powerpoint/2010/main" val="269134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541" y="0"/>
            <a:ext cx="8984682" cy="6885305"/>
          </a:xfrm>
          <a:prstGeom prst="rect">
            <a:avLst/>
          </a:prstGeom>
        </p:spPr>
      </p:pic>
      <p:pic>
        <p:nvPicPr>
          <p:cNvPr id="5" name="Image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433" y="46892"/>
            <a:ext cx="1099513" cy="269631"/>
          </a:xfrm>
          <a:prstGeom prst="rect">
            <a:avLst/>
          </a:prstGeom>
          <a:solidFill>
            <a:schemeClr val="bg1"/>
          </a:solidFill>
          <a:ln>
            <a:noFill/>
          </a:ln>
        </p:spPr>
      </p:pic>
      <p:sp>
        <p:nvSpPr>
          <p:cNvPr id="4" name="Footer Placeholder 4"/>
          <p:cNvSpPr>
            <a:spLocks noGrp="1"/>
          </p:cNvSpPr>
          <p:nvPr>
            <p:ph type="ftr" sz="quarter" idx="11"/>
          </p:nvPr>
        </p:nvSpPr>
        <p:spPr>
          <a:xfrm>
            <a:off x="6559863" y="6454008"/>
            <a:ext cx="2895600" cy="365125"/>
          </a:xfrm>
        </p:spPr>
        <p:txBody>
          <a:bodyPr/>
          <a:lstStyle/>
          <a:p>
            <a:pPr>
              <a:defRPr/>
            </a:pPr>
            <a:r>
              <a:rPr lang="en-US" sz="700" dirty="0"/>
              <a:t>© 2018 Eli Lilly and Company </a:t>
            </a:r>
          </a:p>
        </p:txBody>
      </p:sp>
    </p:spTree>
    <p:extLst>
      <p:ext uri="{BB962C8B-B14F-4D97-AF65-F5344CB8AC3E}">
        <p14:creationId xmlns:p14="http://schemas.microsoft.com/office/powerpoint/2010/main" val="1641283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t>ANVISA encourages the use of POCA and has made it available on their ANVISA website </a:t>
            </a:r>
          </a:p>
          <a:p>
            <a:r>
              <a:rPr lang="en-US" sz="2800" dirty="0"/>
              <a:t>It advises that companies can perform spelling and phonetic analysis for the proposed drug names </a:t>
            </a:r>
          </a:p>
          <a:p>
            <a:r>
              <a:rPr lang="en-US" sz="2800" dirty="0"/>
              <a:t>Their POCA database is constantly updated according to the database of medicines registered in ANVISA's system. </a:t>
            </a:r>
          </a:p>
          <a:p>
            <a:r>
              <a:rPr lang="en-US" sz="2800" dirty="0"/>
              <a:t>ANVISA’s evaluation reflect the existing names at the time of application</a:t>
            </a:r>
          </a:p>
        </p:txBody>
      </p:sp>
      <p:sp>
        <p:nvSpPr>
          <p:cNvPr id="5" name="Footer Placeholder 4"/>
          <p:cNvSpPr>
            <a:spLocks noGrp="1"/>
          </p:cNvSpPr>
          <p:nvPr>
            <p:ph type="ftr" sz="quarter" idx="11"/>
          </p:nvPr>
        </p:nvSpPr>
        <p:spPr/>
        <p:txBody>
          <a:bodyPr/>
          <a:lstStyle/>
          <a:p>
            <a:pPr>
              <a:defRPr/>
            </a:pPr>
            <a:r>
              <a:rPr lang="en-US" dirty="0"/>
              <a:t>© 2018 Eli Lilly and Company </a:t>
            </a:r>
          </a:p>
        </p:txBody>
      </p:sp>
      <p:sp>
        <p:nvSpPr>
          <p:cNvPr id="6" name="Slide Number Placeholder 5"/>
          <p:cNvSpPr>
            <a:spLocks noGrp="1"/>
          </p:cNvSpPr>
          <p:nvPr>
            <p:ph type="sldNum" sz="quarter" idx="12"/>
          </p:nvPr>
        </p:nvSpPr>
        <p:spPr/>
        <p:txBody>
          <a:bodyPr/>
          <a:lstStyle/>
          <a:p>
            <a:pPr>
              <a:defRPr/>
            </a:pPr>
            <a:fld id="{D6E4A9EC-2F93-AA4A-8BF5-70DF04282848}" type="slidenum">
              <a:rPr lang="en-US" smtClean="0"/>
              <a:pPr>
                <a:defRPr/>
              </a:pPr>
              <a:t>15</a:t>
            </a:fld>
            <a:endParaRPr lang="en-US" dirty="0"/>
          </a:p>
        </p:txBody>
      </p:sp>
      <p:sp>
        <p:nvSpPr>
          <p:cNvPr id="7" name="Title 1"/>
          <p:cNvSpPr txBox="1">
            <a:spLocks/>
          </p:cNvSpPr>
          <p:nvPr/>
        </p:nvSpPr>
        <p:spPr bwMode="auto">
          <a:xfrm>
            <a:off x="395056" y="1"/>
            <a:ext cx="3591018" cy="1074198"/>
          </a:xfrm>
          <a:prstGeom prst="rect">
            <a:avLst/>
          </a:prstGeom>
          <a:solidFill>
            <a:schemeClr val="accent3"/>
          </a:solidFill>
          <a:ln>
            <a:no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400" kern="1200">
                <a:solidFill>
                  <a:srgbClr val="FFFFFF"/>
                </a:solidFill>
                <a:latin typeface="+mj-lt"/>
                <a:ea typeface="ＭＳ Ｐゴシック" charset="0"/>
                <a:cs typeface="DIN-Regular"/>
              </a:defRPr>
            </a:lvl1pPr>
            <a:lvl2pPr algn="l" defTabSz="457200" rtl="0" eaLnBrk="1" fontAlgn="base" hangingPunct="1">
              <a:spcBef>
                <a:spcPct val="0"/>
              </a:spcBef>
              <a:spcAft>
                <a:spcPct val="0"/>
              </a:spcAft>
              <a:defRPr sz="4400">
                <a:solidFill>
                  <a:srgbClr val="FFFFFF"/>
                </a:solidFill>
                <a:latin typeface="Arial" charset="0"/>
                <a:ea typeface="ＭＳ Ｐゴシック" charset="0"/>
              </a:defRPr>
            </a:lvl2pPr>
            <a:lvl3pPr algn="l" defTabSz="457200" rtl="0" eaLnBrk="1" fontAlgn="base" hangingPunct="1">
              <a:spcBef>
                <a:spcPct val="0"/>
              </a:spcBef>
              <a:spcAft>
                <a:spcPct val="0"/>
              </a:spcAft>
              <a:defRPr sz="4400">
                <a:solidFill>
                  <a:srgbClr val="FFFFFF"/>
                </a:solidFill>
                <a:latin typeface="Arial" charset="0"/>
                <a:ea typeface="ＭＳ Ｐゴシック" charset="0"/>
              </a:defRPr>
            </a:lvl3pPr>
            <a:lvl4pPr algn="l" defTabSz="457200" rtl="0" eaLnBrk="1" fontAlgn="base" hangingPunct="1">
              <a:spcBef>
                <a:spcPct val="0"/>
              </a:spcBef>
              <a:spcAft>
                <a:spcPct val="0"/>
              </a:spcAft>
              <a:defRPr sz="4400">
                <a:solidFill>
                  <a:srgbClr val="FFFFFF"/>
                </a:solidFill>
                <a:latin typeface="Arial" charset="0"/>
                <a:ea typeface="ＭＳ Ｐゴシック" charset="0"/>
              </a:defRPr>
            </a:lvl4pPr>
            <a:lvl5pPr algn="l" defTabSz="457200" rtl="0" eaLnBrk="1" fontAlgn="base" hangingPunct="1">
              <a:spcBef>
                <a:spcPct val="0"/>
              </a:spcBef>
              <a:spcAft>
                <a:spcPct val="0"/>
              </a:spcAft>
              <a:defRPr sz="4400">
                <a:solidFill>
                  <a:srgbClr val="FFFFFF"/>
                </a:solidFill>
                <a:latin typeface="Arial" charset="0"/>
                <a:ea typeface="ＭＳ Ｐゴシック" charset="0"/>
              </a:defRPr>
            </a:lvl5pPr>
            <a:lvl6pPr marL="457200" algn="l" defTabSz="457200" rtl="0" eaLnBrk="1" fontAlgn="base" hangingPunct="1">
              <a:spcBef>
                <a:spcPct val="0"/>
              </a:spcBef>
              <a:spcAft>
                <a:spcPct val="0"/>
              </a:spcAft>
              <a:defRPr sz="4400">
                <a:solidFill>
                  <a:srgbClr val="FFFFFF"/>
                </a:solidFill>
                <a:latin typeface="Arial" charset="0"/>
                <a:ea typeface="ＭＳ Ｐゴシック" charset="0"/>
              </a:defRPr>
            </a:lvl6pPr>
            <a:lvl7pPr marL="914400" algn="l" defTabSz="457200" rtl="0" eaLnBrk="1" fontAlgn="base" hangingPunct="1">
              <a:spcBef>
                <a:spcPct val="0"/>
              </a:spcBef>
              <a:spcAft>
                <a:spcPct val="0"/>
              </a:spcAft>
              <a:defRPr sz="4400">
                <a:solidFill>
                  <a:srgbClr val="FFFFFF"/>
                </a:solidFill>
                <a:latin typeface="Arial" charset="0"/>
                <a:ea typeface="ＭＳ Ｐゴシック" charset="0"/>
              </a:defRPr>
            </a:lvl7pPr>
            <a:lvl8pPr marL="1371600" algn="l" defTabSz="457200" rtl="0" eaLnBrk="1" fontAlgn="base" hangingPunct="1">
              <a:spcBef>
                <a:spcPct val="0"/>
              </a:spcBef>
              <a:spcAft>
                <a:spcPct val="0"/>
              </a:spcAft>
              <a:defRPr sz="4400">
                <a:solidFill>
                  <a:srgbClr val="FFFFFF"/>
                </a:solidFill>
                <a:latin typeface="Arial" charset="0"/>
                <a:ea typeface="ＭＳ Ｐゴシック" charset="0"/>
              </a:defRPr>
            </a:lvl8pPr>
            <a:lvl9pPr marL="1828800" algn="l" defTabSz="457200" rtl="0" eaLnBrk="1" fontAlgn="base" hangingPunct="1">
              <a:spcBef>
                <a:spcPct val="0"/>
              </a:spcBef>
              <a:spcAft>
                <a:spcPct val="0"/>
              </a:spcAft>
              <a:defRPr sz="4400">
                <a:solidFill>
                  <a:srgbClr val="FFFFFF"/>
                </a:solidFill>
                <a:latin typeface="Arial" charset="0"/>
                <a:ea typeface="ＭＳ Ｐゴシック" charset="0"/>
              </a:defRPr>
            </a:lvl9pPr>
          </a:lstStyle>
          <a:p>
            <a:r>
              <a:rPr lang="en-US" b="1" dirty="0">
                <a:latin typeface="Calibri" panose="020F0502020204030204" pitchFamily="34" charset="0"/>
                <a:cs typeface="Calibri" panose="020F0502020204030204" pitchFamily="34" charset="0"/>
              </a:rPr>
              <a:t>Brazil -</a:t>
            </a:r>
          </a:p>
        </p:txBody>
      </p:sp>
      <p:pic>
        <p:nvPicPr>
          <p:cNvPr id="8" name="Image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5964" y="44311"/>
            <a:ext cx="4199717" cy="1029887"/>
          </a:xfrm>
          <a:prstGeom prst="rect">
            <a:avLst/>
          </a:prstGeom>
          <a:solidFill>
            <a:schemeClr val="bg1"/>
          </a:solidFill>
          <a:ln>
            <a:noFill/>
          </a:ln>
        </p:spPr>
      </p:pic>
    </p:spTree>
    <p:extLst>
      <p:ext uri="{BB962C8B-B14F-4D97-AF65-F5344CB8AC3E}">
        <p14:creationId xmlns:p14="http://schemas.microsoft.com/office/powerpoint/2010/main" val="3863520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622E647-32D5-435A-AE3D-258129A30108}" type="slidenum">
              <a:rPr lang="en-US" smtClean="0"/>
              <a:t>16</a:t>
            </a:fld>
            <a:endParaRPr lang="en-US"/>
          </a:p>
        </p:txBody>
      </p:sp>
      <p:sp>
        <p:nvSpPr>
          <p:cNvPr id="8" name="Rectangle 7"/>
          <p:cNvSpPr/>
          <p:nvPr/>
        </p:nvSpPr>
        <p:spPr>
          <a:xfrm>
            <a:off x="300064" y="5636338"/>
            <a:ext cx="1414436" cy="193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395056" y="1"/>
            <a:ext cx="3591018" cy="1074198"/>
          </a:xfrm>
          <a:prstGeom prst="rect">
            <a:avLst/>
          </a:prstGeom>
          <a:solidFill>
            <a:schemeClr val="accent3"/>
          </a:solidFill>
          <a:ln>
            <a:no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400" kern="1200">
                <a:solidFill>
                  <a:srgbClr val="FFFFFF"/>
                </a:solidFill>
                <a:latin typeface="+mj-lt"/>
                <a:ea typeface="ＭＳ Ｐゴシック" charset="0"/>
                <a:cs typeface="DIN-Regular"/>
              </a:defRPr>
            </a:lvl1pPr>
            <a:lvl2pPr algn="l" defTabSz="457200" rtl="0" eaLnBrk="1" fontAlgn="base" hangingPunct="1">
              <a:spcBef>
                <a:spcPct val="0"/>
              </a:spcBef>
              <a:spcAft>
                <a:spcPct val="0"/>
              </a:spcAft>
              <a:defRPr sz="4400">
                <a:solidFill>
                  <a:srgbClr val="FFFFFF"/>
                </a:solidFill>
                <a:latin typeface="Arial" charset="0"/>
                <a:ea typeface="ＭＳ Ｐゴシック" charset="0"/>
              </a:defRPr>
            </a:lvl2pPr>
            <a:lvl3pPr algn="l" defTabSz="457200" rtl="0" eaLnBrk="1" fontAlgn="base" hangingPunct="1">
              <a:spcBef>
                <a:spcPct val="0"/>
              </a:spcBef>
              <a:spcAft>
                <a:spcPct val="0"/>
              </a:spcAft>
              <a:defRPr sz="4400">
                <a:solidFill>
                  <a:srgbClr val="FFFFFF"/>
                </a:solidFill>
                <a:latin typeface="Arial" charset="0"/>
                <a:ea typeface="ＭＳ Ｐゴシック" charset="0"/>
              </a:defRPr>
            </a:lvl3pPr>
            <a:lvl4pPr algn="l" defTabSz="457200" rtl="0" eaLnBrk="1" fontAlgn="base" hangingPunct="1">
              <a:spcBef>
                <a:spcPct val="0"/>
              </a:spcBef>
              <a:spcAft>
                <a:spcPct val="0"/>
              </a:spcAft>
              <a:defRPr sz="4400">
                <a:solidFill>
                  <a:srgbClr val="FFFFFF"/>
                </a:solidFill>
                <a:latin typeface="Arial" charset="0"/>
                <a:ea typeface="ＭＳ Ｐゴシック" charset="0"/>
              </a:defRPr>
            </a:lvl4pPr>
            <a:lvl5pPr algn="l" defTabSz="457200" rtl="0" eaLnBrk="1" fontAlgn="base" hangingPunct="1">
              <a:spcBef>
                <a:spcPct val="0"/>
              </a:spcBef>
              <a:spcAft>
                <a:spcPct val="0"/>
              </a:spcAft>
              <a:defRPr sz="4400">
                <a:solidFill>
                  <a:srgbClr val="FFFFFF"/>
                </a:solidFill>
                <a:latin typeface="Arial" charset="0"/>
                <a:ea typeface="ＭＳ Ｐゴシック" charset="0"/>
              </a:defRPr>
            </a:lvl5pPr>
            <a:lvl6pPr marL="457200" algn="l" defTabSz="457200" rtl="0" eaLnBrk="1" fontAlgn="base" hangingPunct="1">
              <a:spcBef>
                <a:spcPct val="0"/>
              </a:spcBef>
              <a:spcAft>
                <a:spcPct val="0"/>
              </a:spcAft>
              <a:defRPr sz="4400">
                <a:solidFill>
                  <a:srgbClr val="FFFFFF"/>
                </a:solidFill>
                <a:latin typeface="Arial" charset="0"/>
                <a:ea typeface="ＭＳ Ｐゴシック" charset="0"/>
              </a:defRPr>
            </a:lvl6pPr>
            <a:lvl7pPr marL="914400" algn="l" defTabSz="457200" rtl="0" eaLnBrk="1" fontAlgn="base" hangingPunct="1">
              <a:spcBef>
                <a:spcPct val="0"/>
              </a:spcBef>
              <a:spcAft>
                <a:spcPct val="0"/>
              </a:spcAft>
              <a:defRPr sz="4400">
                <a:solidFill>
                  <a:srgbClr val="FFFFFF"/>
                </a:solidFill>
                <a:latin typeface="Arial" charset="0"/>
                <a:ea typeface="ＭＳ Ｐゴシック" charset="0"/>
              </a:defRPr>
            </a:lvl7pPr>
            <a:lvl8pPr marL="1371600" algn="l" defTabSz="457200" rtl="0" eaLnBrk="1" fontAlgn="base" hangingPunct="1">
              <a:spcBef>
                <a:spcPct val="0"/>
              </a:spcBef>
              <a:spcAft>
                <a:spcPct val="0"/>
              </a:spcAft>
              <a:defRPr sz="4400">
                <a:solidFill>
                  <a:srgbClr val="FFFFFF"/>
                </a:solidFill>
                <a:latin typeface="Arial" charset="0"/>
                <a:ea typeface="ＭＳ Ｐゴシック" charset="0"/>
              </a:defRPr>
            </a:lvl8pPr>
            <a:lvl9pPr marL="1828800" algn="l" defTabSz="457200" rtl="0" eaLnBrk="1" fontAlgn="base" hangingPunct="1">
              <a:spcBef>
                <a:spcPct val="0"/>
              </a:spcBef>
              <a:spcAft>
                <a:spcPct val="0"/>
              </a:spcAft>
              <a:defRPr sz="4400">
                <a:solidFill>
                  <a:srgbClr val="FFFFFF"/>
                </a:solidFill>
                <a:latin typeface="Arial" charset="0"/>
                <a:ea typeface="ＭＳ Ｐゴシック" charset="0"/>
              </a:defRPr>
            </a:lvl9pPr>
          </a:lstStyle>
          <a:p>
            <a:r>
              <a:rPr lang="en-US" b="1" dirty="0">
                <a:latin typeface="Calibri" panose="020F0502020204030204" pitchFamily="34" charset="0"/>
                <a:cs typeface="Calibri" panose="020F0502020204030204" pitchFamily="34" charset="0"/>
              </a:rPr>
              <a:t>Brazil -</a:t>
            </a:r>
          </a:p>
        </p:txBody>
      </p:sp>
      <p:pic>
        <p:nvPicPr>
          <p:cNvPr id="15" name="Image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5964" y="44311"/>
            <a:ext cx="4199717" cy="1029887"/>
          </a:xfrm>
          <a:prstGeom prst="rect">
            <a:avLst/>
          </a:prstGeom>
          <a:solidFill>
            <a:schemeClr val="bg1"/>
          </a:solidFill>
          <a:ln>
            <a:noFill/>
          </a:ln>
        </p:spPr>
      </p:pic>
      <p:sp>
        <p:nvSpPr>
          <p:cNvPr id="16" name="CaixaDeTexto 15">
            <a:extLst>
              <a:ext uri="{FF2B5EF4-FFF2-40B4-BE49-F238E27FC236}">
                <a16:creationId xmlns:a16="http://schemas.microsoft.com/office/drawing/2014/main" id="{EA3313D2-E83F-44B7-9912-21AE189D5664}"/>
              </a:ext>
            </a:extLst>
          </p:cNvPr>
          <p:cNvSpPr txBox="1">
            <a:spLocks noChangeArrowheads="1"/>
          </p:cNvSpPr>
          <p:nvPr/>
        </p:nvSpPr>
        <p:spPr bwMode="auto">
          <a:xfrm>
            <a:off x="395056" y="1460500"/>
            <a:ext cx="6918325"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defRPr/>
            </a:pPr>
            <a:r>
              <a:rPr lang="pt-BR" altLang="pt-BR" b="1" dirty="0"/>
              <a:t>Exemplos:</a:t>
            </a:r>
          </a:p>
          <a:p>
            <a:pPr algn="ctr">
              <a:lnSpc>
                <a:spcPct val="150000"/>
              </a:lnSpc>
              <a:defRPr/>
            </a:pPr>
            <a:r>
              <a:rPr lang="pt-BR" altLang="pt-BR" dirty="0"/>
              <a:t> ATORVASTATINA cálcica</a:t>
            </a:r>
          </a:p>
          <a:p>
            <a:pPr algn="ctr">
              <a:lnSpc>
                <a:spcPct val="150000"/>
              </a:lnSpc>
              <a:defRPr/>
            </a:pPr>
            <a:endParaRPr lang="pt-BR" altLang="pt-BR" dirty="0"/>
          </a:p>
          <a:p>
            <a:pPr>
              <a:lnSpc>
                <a:spcPct val="150000"/>
              </a:lnSpc>
              <a:defRPr/>
            </a:pPr>
            <a:r>
              <a:rPr lang="pt-BR" altLang="pt-BR" dirty="0"/>
              <a:t>Nomes reprovados:</a:t>
            </a:r>
          </a:p>
          <a:p>
            <a:pPr>
              <a:lnSpc>
                <a:spcPct val="150000"/>
              </a:lnSpc>
              <a:defRPr/>
            </a:pPr>
            <a:r>
              <a:rPr lang="pt-BR" altLang="pt-BR" dirty="0"/>
              <a:t> - ATORVAS </a:t>
            </a:r>
            <a:r>
              <a:rPr lang="pt-BR" altLang="pt-BR" sz="1600" dirty="0"/>
              <a:t>(</a:t>
            </a:r>
            <a:r>
              <a:rPr lang="pt-BR" altLang="pt-BR" sz="1600" dirty="0">
                <a:solidFill>
                  <a:srgbClr val="FF0000"/>
                </a:solidFill>
              </a:rPr>
              <a:t>3 sílabas</a:t>
            </a:r>
            <a:r>
              <a:rPr lang="pt-BR" altLang="pt-BR" sz="1600" dirty="0"/>
              <a:t>/</a:t>
            </a:r>
            <a:r>
              <a:rPr lang="pt-BR" altLang="pt-BR" sz="1600" dirty="0">
                <a:solidFill>
                  <a:srgbClr val="FF0000"/>
                </a:solidFill>
              </a:rPr>
              <a:t>7 letras</a:t>
            </a:r>
            <a:r>
              <a:rPr lang="pt-BR" altLang="pt-BR" sz="1600" dirty="0"/>
              <a:t>)</a:t>
            </a:r>
          </a:p>
          <a:p>
            <a:pPr>
              <a:lnSpc>
                <a:spcPct val="150000"/>
              </a:lnSpc>
              <a:defRPr/>
            </a:pPr>
            <a:r>
              <a:rPr lang="pt-BR" altLang="pt-BR" dirty="0"/>
              <a:t> - TORVASTA </a:t>
            </a:r>
            <a:r>
              <a:rPr lang="pt-BR" altLang="pt-BR" sz="1600" dirty="0"/>
              <a:t>(</a:t>
            </a:r>
            <a:r>
              <a:rPr lang="pt-BR" altLang="pt-BR" sz="1600" dirty="0">
                <a:solidFill>
                  <a:srgbClr val="FF0000"/>
                </a:solidFill>
              </a:rPr>
              <a:t>3 sílabas</a:t>
            </a:r>
            <a:r>
              <a:rPr lang="pt-BR" altLang="pt-BR" sz="1600" dirty="0"/>
              <a:t>/</a:t>
            </a:r>
            <a:r>
              <a:rPr lang="pt-BR" altLang="pt-BR" sz="1600" dirty="0">
                <a:solidFill>
                  <a:srgbClr val="FF0000"/>
                </a:solidFill>
              </a:rPr>
              <a:t>8 letras</a:t>
            </a:r>
            <a:r>
              <a:rPr lang="pt-BR" altLang="pt-BR" sz="1600" dirty="0"/>
              <a:t>) </a:t>
            </a:r>
          </a:p>
          <a:p>
            <a:pPr>
              <a:lnSpc>
                <a:spcPct val="150000"/>
              </a:lnSpc>
              <a:defRPr/>
            </a:pPr>
            <a:r>
              <a:rPr lang="pt-BR" altLang="pt-BR" dirty="0"/>
              <a:t>- </a:t>
            </a:r>
            <a:r>
              <a:rPr lang="pt-BR" altLang="pt-BR" dirty="0" err="1">
                <a:solidFill>
                  <a:schemeClr val="accent1"/>
                </a:solidFill>
              </a:rPr>
              <a:t>ci</a:t>
            </a:r>
            <a:r>
              <a:rPr lang="pt-BR" altLang="pt-BR" dirty="0" err="1"/>
              <a:t>TORVASTA</a:t>
            </a:r>
            <a:r>
              <a:rPr lang="pt-BR" altLang="pt-BR" dirty="0" err="1">
                <a:solidFill>
                  <a:schemeClr val="accent1"/>
                </a:solidFill>
              </a:rPr>
              <a:t>lo</a:t>
            </a:r>
            <a:r>
              <a:rPr lang="pt-BR" altLang="pt-BR" dirty="0"/>
              <a:t> </a:t>
            </a:r>
            <a:r>
              <a:rPr lang="pt-BR" altLang="pt-BR" sz="1600" dirty="0"/>
              <a:t>(</a:t>
            </a:r>
            <a:r>
              <a:rPr lang="pt-BR" altLang="pt-BR" sz="1600" dirty="0">
                <a:solidFill>
                  <a:srgbClr val="FF0000"/>
                </a:solidFill>
              </a:rPr>
              <a:t>3 sílabas</a:t>
            </a:r>
            <a:r>
              <a:rPr lang="pt-BR" altLang="pt-BR" sz="1600" dirty="0"/>
              <a:t>/</a:t>
            </a:r>
            <a:r>
              <a:rPr lang="pt-BR" altLang="pt-BR" sz="1600" dirty="0">
                <a:solidFill>
                  <a:srgbClr val="FF0000"/>
                </a:solidFill>
              </a:rPr>
              <a:t>8 letras</a:t>
            </a:r>
            <a:r>
              <a:rPr lang="pt-BR" altLang="pt-BR" sz="1600" dirty="0"/>
              <a:t>) </a:t>
            </a:r>
          </a:p>
          <a:p>
            <a:pPr>
              <a:lnSpc>
                <a:spcPct val="150000"/>
              </a:lnSpc>
              <a:defRPr/>
            </a:pPr>
            <a:r>
              <a:rPr lang="pt-BR" altLang="pt-BR" dirty="0"/>
              <a:t> - </a:t>
            </a:r>
            <a:r>
              <a:rPr lang="pt-BR" altLang="pt-BR" dirty="0" err="1"/>
              <a:t>ATOR</a:t>
            </a:r>
            <a:r>
              <a:rPr lang="pt-BR" altLang="pt-BR" dirty="0" err="1">
                <a:solidFill>
                  <a:schemeClr val="accent1"/>
                </a:solidFill>
              </a:rPr>
              <a:t>ci</a:t>
            </a:r>
            <a:r>
              <a:rPr lang="pt-BR" altLang="pt-BR" dirty="0" err="1"/>
              <a:t>VASTA</a:t>
            </a:r>
            <a:r>
              <a:rPr lang="pt-BR" altLang="pt-BR" dirty="0"/>
              <a:t> </a:t>
            </a:r>
            <a:r>
              <a:rPr lang="pt-BR" altLang="pt-BR" sz="1600" dirty="0"/>
              <a:t>(</a:t>
            </a:r>
            <a:r>
              <a:rPr lang="pt-BR" altLang="pt-BR" sz="1600" dirty="0">
                <a:solidFill>
                  <a:srgbClr val="FF0000"/>
                </a:solidFill>
              </a:rPr>
              <a:t>4 sílabas</a:t>
            </a:r>
            <a:r>
              <a:rPr lang="pt-BR" altLang="pt-BR" sz="1600" dirty="0"/>
              <a:t>/</a:t>
            </a:r>
            <a:r>
              <a:rPr lang="pt-BR" altLang="pt-BR" sz="1600" dirty="0">
                <a:solidFill>
                  <a:srgbClr val="FF0000"/>
                </a:solidFill>
              </a:rPr>
              <a:t>9 letras</a:t>
            </a:r>
            <a:r>
              <a:rPr lang="pt-BR" altLang="pt-BR" sz="1600" dirty="0"/>
              <a:t>) </a:t>
            </a:r>
          </a:p>
          <a:p>
            <a:pPr>
              <a:lnSpc>
                <a:spcPct val="150000"/>
              </a:lnSpc>
              <a:defRPr/>
            </a:pPr>
            <a:r>
              <a:rPr lang="pt-BR" altLang="pt-BR" dirty="0"/>
              <a:t>- ATORTINA </a:t>
            </a:r>
            <a:r>
              <a:rPr lang="pt-BR" altLang="pt-BR" sz="1600" dirty="0"/>
              <a:t>(</a:t>
            </a:r>
            <a:r>
              <a:rPr lang="pt-BR" altLang="pt-BR" sz="1600" dirty="0">
                <a:solidFill>
                  <a:srgbClr val="FF0000"/>
                </a:solidFill>
              </a:rPr>
              <a:t>4 sílabas</a:t>
            </a:r>
            <a:r>
              <a:rPr lang="pt-BR" altLang="pt-BR" sz="1600" dirty="0"/>
              <a:t>/</a:t>
            </a:r>
            <a:r>
              <a:rPr lang="pt-BR" altLang="pt-BR" sz="1600" dirty="0">
                <a:solidFill>
                  <a:srgbClr val="FF0000"/>
                </a:solidFill>
              </a:rPr>
              <a:t>8 letras</a:t>
            </a:r>
            <a:r>
              <a:rPr lang="pt-BR" altLang="pt-BR" sz="1600" dirty="0"/>
              <a:t>) </a:t>
            </a:r>
          </a:p>
          <a:p>
            <a:pPr>
              <a:lnSpc>
                <a:spcPct val="150000"/>
              </a:lnSpc>
              <a:defRPr/>
            </a:pPr>
            <a:r>
              <a:rPr lang="pt-BR" altLang="pt-BR" dirty="0"/>
              <a:t>- ATORT</a:t>
            </a:r>
            <a:r>
              <a:rPr lang="pt-BR" altLang="pt-BR" i="1" dirty="0">
                <a:solidFill>
                  <a:schemeClr val="accent1"/>
                </a:solidFill>
              </a:rPr>
              <a:t>Y</a:t>
            </a:r>
            <a:r>
              <a:rPr lang="pt-BR" altLang="pt-BR" dirty="0"/>
              <a:t>NA </a:t>
            </a:r>
            <a:r>
              <a:rPr lang="pt-BR" altLang="pt-BR" sz="1600" dirty="0"/>
              <a:t>(</a:t>
            </a:r>
            <a:r>
              <a:rPr lang="pt-BR" altLang="pt-BR" sz="1600" dirty="0">
                <a:solidFill>
                  <a:srgbClr val="FF0000"/>
                </a:solidFill>
              </a:rPr>
              <a:t>4 sílabas</a:t>
            </a:r>
            <a:r>
              <a:rPr lang="pt-BR" altLang="pt-BR" sz="1600" dirty="0"/>
              <a:t>/</a:t>
            </a:r>
            <a:r>
              <a:rPr lang="pt-BR" altLang="pt-BR" sz="1600" dirty="0">
                <a:solidFill>
                  <a:srgbClr val="FF0000"/>
                </a:solidFill>
              </a:rPr>
              <a:t>8 letras</a:t>
            </a:r>
            <a:r>
              <a:rPr lang="pt-BR" altLang="pt-BR" sz="1600" dirty="0"/>
              <a:t>) </a:t>
            </a:r>
          </a:p>
          <a:p>
            <a:pPr>
              <a:lnSpc>
                <a:spcPct val="150000"/>
              </a:lnSpc>
              <a:defRPr/>
            </a:pPr>
            <a:r>
              <a:rPr lang="pt-BR" altLang="pt-BR" dirty="0"/>
              <a:t>- ORVASTA </a:t>
            </a:r>
            <a:r>
              <a:rPr lang="pt-BR" altLang="pt-BR" sz="1600" dirty="0"/>
              <a:t>(</a:t>
            </a:r>
            <a:r>
              <a:rPr lang="pt-BR" altLang="pt-BR" sz="1600" dirty="0">
                <a:solidFill>
                  <a:schemeClr val="accent6">
                    <a:lumMod val="75000"/>
                  </a:schemeClr>
                </a:solidFill>
              </a:rPr>
              <a:t>2 sílabas</a:t>
            </a:r>
            <a:r>
              <a:rPr lang="pt-BR" altLang="pt-BR" sz="1600" dirty="0"/>
              <a:t>/</a:t>
            </a:r>
            <a:r>
              <a:rPr lang="pt-BR" altLang="pt-BR" sz="1600" dirty="0">
                <a:solidFill>
                  <a:srgbClr val="FF0000"/>
                </a:solidFill>
              </a:rPr>
              <a:t>7 letras</a:t>
            </a:r>
            <a:r>
              <a:rPr lang="pt-BR" altLang="pt-BR" sz="1600" dirty="0"/>
              <a:t>)</a:t>
            </a:r>
          </a:p>
          <a:p>
            <a:pPr>
              <a:lnSpc>
                <a:spcPct val="150000"/>
              </a:lnSpc>
              <a:defRPr/>
            </a:pPr>
            <a:endParaRPr lang="pt-BR" altLang="pt-BR" dirty="0"/>
          </a:p>
        </p:txBody>
      </p:sp>
      <p:sp>
        <p:nvSpPr>
          <p:cNvPr id="17" name="CaixaDeTexto 9">
            <a:extLst>
              <a:ext uri="{FF2B5EF4-FFF2-40B4-BE49-F238E27FC236}">
                <a16:creationId xmlns:a16="http://schemas.microsoft.com/office/drawing/2014/main" id="{B1523AC7-C420-49A5-BB4B-061B263D3DC7}"/>
              </a:ext>
            </a:extLst>
          </p:cNvPr>
          <p:cNvSpPr txBox="1">
            <a:spLocks noChangeArrowheads="1"/>
          </p:cNvSpPr>
          <p:nvPr/>
        </p:nvSpPr>
        <p:spPr bwMode="auto">
          <a:xfrm>
            <a:off x="4160044" y="2332104"/>
            <a:ext cx="691991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50000"/>
              </a:lnSpc>
              <a:defRPr/>
            </a:pPr>
            <a:endParaRPr lang="pt-BR" altLang="pt-BR" dirty="0"/>
          </a:p>
          <a:p>
            <a:pPr>
              <a:lnSpc>
                <a:spcPct val="150000"/>
              </a:lnSpc>
              <a:defRPr/>
            </a:pPr>
            <a:r>
              <a:rPr lang="pt-BR" altLang="pt-BR" dirty="0"/>
              <a:t>Nomes aprovados, neste critério:</a:t>
            </a:r>
          </a:p>
          <a:p>
            <a:pPr>
              <a:lnSpc>
                <a:spcPct val="150000"/>
              </a:lnSpc>
              <a:defRPr/>
            </a:pPr>
            <a:r>
              <a:rPr lang="pt-BR" altLang="pt-BR" dirty="0"/>
              <a:t> - VASTA </a:t>
            </a:r>
            <a:r>
              <a:rPr lang="pt-BR" altLang="pt-BR" sz="1600" dirty="0"/>
              <a:t>(</a:t>
            </a:r>
            <a:r>
              <a:rPr lang="pt-BR" altLang="pt-BR" sz="1600" dirty="0">
                <a:solidFill>
                  <a:schemeClr val="accent6">
                    <a:lumMod val="75000"/>
                  </a:schemeClr>
                </a:solidFill>
              </a:rPr>
              <a:t>2 sílabas</a:t>
            </a:r>
            <a:r>
              <a:rPr lang="pt-BR" altLang="pt-BR" sz="1600" dirty="0"/>
              <a:t>/</a:t>
            </a:r>
            <a:r>
              <a:rPr lang="pt-BR" altLang="pt-BR" sz="1600" dirty="0">
                <a:solidFill>
                  <a:schemeClr val="accent6">
                    <a:lumMod val="75000"/>
                  </a:schemeClr>
                </a:solidFill>
              </a:rPr>
              <a:t>5 letras</a:t>
            </a:r>
            <a:r>
              <a:rPr lang="pt-BR" altLang="pt-BR" sz="1600" dirty="0"/>
              <a:t>)</a:t>
            </a:r>
          </a:p>
          <a:p>
            <a:pPr>
              <a:lnSpc>
                <a:spcPct val="150000"/>
              </a:lnSpc>
              <a:defRPr/>
            </a:pPr>
            <a:r>
              <a:rPr lang="pt-BR" altLang="pt-BR" dirty="0"/>
              <a:t> - </a:t>
            </a:r>
            <a:r>
              <a:rPr lang="pt-BR" altLang="pt-BR" dirty="0" err="1">
                <a:solidFill>
                  <a:schemeClr val="accent1"/>
                </a:solidFill>
              </a:rPr>
              <a:t>ci</a:t>
            </a:r>
            <a:r>
              <a:rPr lang="pt-BR" altLang="pt-BR" dirty="0" err="1"/>
              <a:t>VASTA</a:t>
            </a:r>
            <a:r>
              <a:rPr lang="pt-BR" altLang="pt-BR" dirty="0"/>
              <a:t> </a:t>
            </a:r>
            <a:r>
              <a:rPr lang="pt-BR" altLang="pt-BR" sz="1600" dirty="0"/>
              <a:t>(</a:t>
            </a:r>
            <a:r>
              <a:rPr lang="pt-BR" altLang="pt-BR" sz="1600" dirty="0">
                <a:solidFill>
                  <a:schemeClr val="accent6">
                    <a:lumMod val="75000"/>
                  </a:schemeClr>
                </a:solidFill>
              </a:rPr>
              <a:t>2 sílabas</a:t>
            </a:r>
            <a:r>
              <a:rPr lang="pt-BR" altLang="pt-BR" sz="1600" dirty="0"/>
              <a:t>/</a:t>
            </a:r>
            <a:r>
              <a:rPr lang="pt-BR" altLang="pt-BR" sz="1600" dirty="0">
                <a:solidFill>
                  <a:schemeClr val="accent6">
                    <a:lumMod val="75000"/>
                  </a:schemeClr>
                </a:solidFill>
              </a:rPr>
              <a:t>5 letras</a:t>
            </a:r>
            <a:r>
              <a:rPr lang="pt-BR" altLang="pt-BR" sz="1600" dirty="0"/>
              <a:t>)</a:t>
            </a:r>
          </a:p>
          <a:p>
            <a:pPr>
              <a:lnSpc>
                <a:spcPct val="150000"/>
              </a:lnSpc>
              <a:defRPr/>
            </a:pPr>
            <a:r>
              <a:rPr lang="pt-BR" altLang="pt-BR" dirty="0"/>
              <a:t>- TORVAS </a:t>
            </a:r>
            <a:r>
              <a:rPr lang="pt-BR" altLang="pt-BR" sz="1600" dirty="0"/>
              <a:t>(</a:t>
            </a:r>
            <a:r>
              <a:rPr lang="pt-BR" altLang="pt-BR" sz="1600" dirty="0">
                <a:solidFill>
                  <a:schemeClr val="accent6">
                    <a:lumMod val="75000"/>
                  </a:schemeClr>
                </a:solidFill>
              </a:rPr>
              <a:t>2 sílabas</a:t>
            </a:r>
            <a:r>
              <a:rPr lang="pt-BR" altLang="pt-BR" sz="1600" dirty="0"/>
              <a:t>/</a:t>
            </a:r>
            <a:r>
              <a:rPr lang="pt-BR" altLang="pt-BR" sz="1600" dirty="0">
                <a:solidFill>
                  <a:schemeClr val="accent6">
                    <a:lumMod val="75000"/>
                  </a:schemeClr>
                </a:solidFill>
              </a:rPr>
              <a:t>6 letras</a:t>
            </a:r>
            <a:r>
              <a:rPr lang="pt-BR" altLang="pt-BR" sz="1600" dirty="0"/>
              <a:t>)</a:t>
            </a:r>
          </a:p>
          <a:p>
            <a:pPr>
              <a:lnSpc>
                <a:spcPct val="150000"/>
              </a:lnSpc>
              <a:defRPr/>
            </a:pPr>
            <a:r>
              <a:rPr lang="pt-BR" altLang="pt-BR" dirty="0"/>
              <a:t> - </a:t>
            </a:r>
            <a:r>
              <a:rPr lang="pt-BR" altLang="pt-BR" dirty="0" err="1"/>
              <a:t>TORVAS</a:t>
            </a:r>
            <a:r>
              <a:rPr lang="pt-BR" altLang="pt-BR" dirty="0" err="1">
                <a:solidFill>
                  <a:schemeClr val="accent1"/>
                </a:solidFill>
              </a:rPr>
              <a:t>loca</a:t>
            </a:r>
            <a:r>
              <a:rPr lang="pt-BR" altLang="pt-BR" dirty="0"/>
              <a:t> </a:t>
            </a:r>
            <a:r>
              <a:rPr lang="pt-BR" altLang="pt-BR" sz="1600" dirty="0"/>
              <a:t>(</a:t>
            </a:r>
            <a:r>
              <a:rPr lang="pt-BR" altLang="pt-BR" sz="1600" dirty="0">
                <a:solidFill>
                  <a:schemeClr val="accent6">
                    <a:lumMod val="75000"/>
                  </a:schemeClr>
                </a:solidFill>
              </a:rPr>
              <a:t>2 sílabas</a:t>
            </a:r>
            <a:r>
              <a:rPr lang="pt-BR" altLang="pt-BR" sz="1600" dirty="0"/>
              <a:t>/</a:t>
            </a:r>
            <a:r>
              <a:rPr lang="pt-BR" altLang="pt-BR" sz="1600" dirty="0">
                <a:solidFill>
                  <a:schemeClr val="accent6">
                    <a:lumMod val="75000"/>
                  </a:schemeClr>
                </a:solidFill>
              </a:rPr>
              <a:t>6 letras</a:t>
            </a:r>
            <a:r>
              <a:rPr lang="pt-BR" altLang="pt-BR" sz="1600" dirty="0"/>
              <a:t>)</a:t>
            </a:r>
          </a:p>
          <a:p>
            <a:pPr>
              <a:lnSpc>
                <a:spcPct val="150000"/>
              </a:lnSpc>
              <a:defRPr/>
            </a:pPr>
            <a:endParaRPr lang="pt-BR" altLang="pt-BR" dirty="0"/>
          </a:p>
          <a:p>
            <a:pPr>
              <a:lnSpc>
                <a:spcPct val="150000"/>
              </a:lnSpc>
              <a:defRPr/>
            </a:pPr>
            <a:endParaRPr lang="pt-BR" altLang="pt-BR" dirty="0"/>
          </a:p>
        </p:txBody>
      </p:sp>
      <p:sp>
        <p:nvSpPr>
          <p:cNvPr id="9" name="Footer Placeholder 4"/>
          <p:cNvSpPr>
            <a:spLocks noGrp="1"/>
          </p:cNvSpPr>
          <p:nvPr>
            <p:ph type="ftr" sz="quarter" idx="11"/>
          </p:nvPr>
        </p:nvSpPr>
        <p:spPr>
          <a:xfrm>
            <a:off x="3124200" y="6454008"/>
            <a:ext cx="2895600" cy="365125"/>
          </a:xfrm>
        </p:spPr>
        <p:txBody>
          <a:bodyPr/>
          <a:lstStyle/>
          <a:p>
            <a:pPr>
              <a:defRPr/>
            </a:pPr>
            <a:r>
              <a:rPr lang="en-US" dirty="0"/>
              <a:t>© 2018 Eli Lilly and Company </a:t>
            </a:r>
          </a:p>
        </p:txBody>
      </p:sp>
    </p:spTree>
    <p:extLst>
      <p:ext uri="{BB962C8B-B14F-4D97-AF65-F5344CB8AC3E}">
        <p14:creationId xmlns:p14="http://schemas.microsoft.com/office/powerpoint/2010/main" val="9250575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95" y="8035"/>
            <a:ext cx="8229600" cy="1143000"/>
          </a:xfrm>
        </p:spPr>
        <p:txBody>
          <a:bodyPr/>
          <a:lstStyle/>
          <a:p>
            <a:r>
              <a:rPr lang="en-US" sz="4000" dirty="0"/>
              <a:t>Chile – </a:t>
            </a:r>
            <a:r>
              <a:rPr lang="en-US" sz="4000" dirty="0" err="1"/>
              <a:t>Instituto</a:t>
            </a:r>
            <a:r>
              <a:rPr lang="en-US" sz="4000" dirty="0"/>
              <a:t> de </a:t>
            </a:r>
            <a:r>
              <a:rPr lang="en-US" sz="4000" dirty="0" err="1"/>
              <a:t>Salud</a:t>
            </a:r>
            <a:r>
              <a:rPr lang="en-US" sz="4000" dirty="0"/>
              <a:t> </a:t>
            </a:r>
            <a:r>
              <a:rPr lang="en-US" sz="4000" dirty="0" err="1"/>
              <a:t>Pública</a:t>
            </a:r>
            <a:r>
              <a:rPr lang="en-US" sz="4000" dirty="0"/>
              <a:t> </a:t>
            </a:r>
          </a:p>
        </p:txBody>
      </p:sp>
      <p:sp>
        <p:nvSpPr>
          <p:cNvPr id="3" name="Content Placeholder 2"/>
          <p:cNvSpPr>
            <a:spLocks noGrp="1"/>
          </p:cNvSpPr>
          <p:nvPr>
            <p:ph idx="1"/>
          </p:nvPr>
        </p:nvSpPr>
        <p:spPr/>
        <p:txBody>
          <a:bodyPr/>
          <a:lstStyle/>
          <a:p>
            <a:r>
              <a:rPr lang="en-US" dirty="0"/>
              <a:t>Chile’s oversight of the names of medicines comes from Sanitary Code, Decree N°725/1967	</a:t>
            </a:r>
          </a:p>
          <a:p>
            <a:endParaRPr lang="en-US" dirty="0"/>
          </a:p>
        </p:txBody>
      </p:sp>
      <p:sp>
        <p:nvSpPr>
          <p:cNvPr id="4" name="Date Placeholder 3"/>
          <p:cNvSpPr>
            <a:spLocks noGrp="1"/>
          </p:cNvSpPr>
          <p:nvPr>
            <p:ph type="dt" sz="half" idx="10"/>
          </p:nvPr>
        </p:nvSpPr>
        <p:spPr/>
        <p:txBody>
          <a:bodyPr/>
          <a:lstStyle/>
          <a:p>
            <a:pPr>
              <a:defRPr/>
            </a:pPr>
            <a:fld id="{C05910C0-F0E4-3B4A-8D46-358441509B60}" type="datetime1">
              <a:rPr lang="en-US" smtClean="0"/>
              <a:pPr>
                <a:defRPr/>
              </a:pPr>
              <a:t>4/9/18</a:t>
            </a:fld>
            <a:endParaRPr lang="en-US" dirty="0"/>
          </a:p>
        </p:txBody>
      </p:sp>
      <p:sp>
        <p:nvSpPr>
          <p:cNvPr id="5" name="Footer Placeholder 4"/>
          <p:cNvSpPr>
            <a:spLocks noGrp="1"/>
          </p:cNvSpPr>
          <p:nvPr>
            <p:ph type="ftr" sz="quarter" idx="11"/>
          </p:nvPr>
        </p:nvSpPr>
        <p:spPr/>
        <p:txBody>
          <a:bodyPr/>
          <a:lstStyle/>
          <a:p>
            <a:pPr>
              <a:defRPr/>
            </a:pPr>
            <a:r>
              <a:rPr lang="en-US"/>
              <a:t>Company Confidential  © 2017 Eli Lilly and Company </a:t>
            </a:r>
            <a:endParaRPr lang="en-US" dirty="0"/>
          </a:p>
        </p:txBody>
      </p:sp>
      <p:sp>
        <p:nvSpPr>
          <p:cNvPr id="6" name="Slide Number Placeholder 5"/>
          <p:cNvSpPr>
            <a:spLocks noGrp="1"/>
          </p:cNvSpPr>
          <p:nvPr>
            <p:ph type="sldNum" sz="quarter" idx="12"/>
          </p:nvPr>
        </p:nvSpPr>
        <p:spPr/>
        <p:txBody>
          <a:bodyPr/>
          <a:lstStyle/>
          <a:p>
            <a:pPr>
              <a:defRPr/>
            </a:pPr>
            <a:fld id="{D6E4A9EC-2F93-AA4A-8BF5-70DF04282848}" type="slidenum">
              <a:rPr lang="en-US" smtClean="0"/>
              <a:pPr>
                <a:defRPr/>
              </a:pPr>
              <a:t>17</a:t>
            </a:fld>
            <a:endParaRPr lang="en-US" dirty="0"/>
          </a:p>
        </p:txBody>
      </p:sp>
      <p:pic>
        <p:nvPicPr>
          <p:cNvPr id="8" name="Picture 7"/>
          <p:cNvPicPr>
            <a:picLocks noChangeAspect="1"/>
          </p:cNvPicPr>
          <p:nvPr/>
        </p:nvPicPr>
        <p:blipFill>
          <a:blip r:embed="rId2"/>
          <a:stretch>
            <a:fillRect/>
          </a:stretch>
        </p:blipFill>
        <p:spPr>
          <a:xfrm>
            <a:off x="7860326" y="-24749"/>
            <a:ext cx="1257299" cy="1175575"/>
          </a:xfrm>
          <a:prstGeom prst="rect">
            <a:avLst/>
          </a:prstGeom>
        </p:spPr>
      </p:pic>
      <p:sp>
        <p:nvSpPr>
          <p:cNvPr id="9" name="Footer Placeholder 4"/>
          <p:cNvSpPr txBox="1">
            <a:spLocks/>
          </p:cNvSpPr>
          <p:nvPr/>
        </p:nvSpPr>
        <p:spPr>
          <a:xfrm>
            <a:off x="3124200" y="6454008"/>
            <a:ext cx="2895600" cy="365125"/>
          </a:xfrm>
          <a:prstGeom prst="rect">
            <a:avLst/>
          </a:prstGeom>
        </p:spPr>
        <p:txBody>
          <a:bodyPr vert="horz" lIns="91440" tIns="45720" rIns="91440" bIns="45720" rtlCol="0" anchor="ctr"/>
          <a:lstStyle>
            <a:defPPr>
              <a:defRPr lang="en-US"/>
            </a:defPPr>
            <a:lvl1pPr algn="ctr" defTabSz="457200" rtl="0" fontAlgn="auto">
              <a:spcBef>
                <a:spcPts val="0"/>
              </a:spcBef>
              <a:spcAft>
                <a:spcPts val="0"/>
              </a:spcAft>
              <a:defRPr sz="800" kern="1200">
                <a:solidFill>
                  <a:schemeClr val="accent2"/>
                </a:solidFill>
                <a:latin typeface="+mn-lt"/>
                <a:ea typeface="+mn-ea"/>
                <a:cs typeface="DIN-Regular"/>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a:t>© 2018 Eli Lilly and Company </a:t>
            </a:r>
            <a:endParaRPr lang="en-US" dirty="0"/>
          </a:p>
        </p:txBody>
      </p:sp>
    </p:spTree>
    <p:extLst>
      <p:ext uri="{BB962C8B-B14F-4D97-AF65-F5344CB8AC3E}">
        <p14:creationId xmlns:p14="http://schemas.microsoft.com/office/powerpoint/2010/main" val="967232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622E647-32D5-435A-AE3D-258129A30108}" type="slidenum">
              <a:rPr lang="en-US" smtClean="0"/>
              <a:t>18</a:t>
            </a:fld>
            <a:endParaRPr lang="en-US"/>
          </a:p>
        </p:txBody>
      </p:sp>
      <p:sp>
        <p:nvSpPr>
          <p:cNvPr id="8" name="Rectangle 7"/>
          <p:cNvSpPr/>
          <p:nvPr/>
        </p:nvSpPr>
        <p:spPr>
          <a:xfrm>
            <a:off x="300064" y="5636338"/>
            <a:ext cx="1414436" cy="193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457200" y="7837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400" kern="1200">
                <a:solidFill>
                  <a:srgbClr val="FFFFFF"/>
                </a:solidFill>
                <a:latin typeface="+mj-lt"/>
                <a:ea typeface="ＭＳ Ｐゴシック" charset="0"/>
                <a:cs typeface="DIN-Regular"/>
              </a:defRPr>
            </a:lvl1pPr>
            <a:lvl2pPr algn="l" defTabSz="457200" rtl="0" eaLnBrk="1" fontAlgn="base" hangingPunct="1">
              <a:spcBef>
                <a:spcPct val="0"/>
              </a:spcBef>
              <a:spcAft>
                <a:spcPct val="0"/>
              </a:spcAft>
              <a:defRPr sz="4400">
                <a:solidFill>
                  <a:srgbClr val="FFFFFF"/>
                </a:solidFill>
                <a:latin typeface="Arial" charset="0"/>
                <a:ea typeface="ＭＳ Ｐゴシック" charset="0"/>
              </a:defRPr>
            </a:lvl2pPr>
            <a:lvl3pPr algn="l" defTabSz="457200" rtl="0" eaLnBrk="1" fontAlgn="base" hangingPunct="1">
              <a:spcBef>
                <a:spcPct val="0"/>
              </a:spcBef>
              <a:spcAft>
                <a:spcPct val="0"/>
              </a:spcAft>
              <a:defRPr sz="4400">
                <a:solidFill>
                  <a:srgbClr val="FFFFFF"/>
                </a:solidFill>
                <a:latin typeface="Arial" charset="0"/>
                <a:ea typeface="ＭＳ Ｐゴシック" charset="0"/>
              </a:defRPr>
            </a:lvl3pPr>
            <a:lvl4pPr algn="l" defTabSz="457200" rtl="0" eaLnBrk="1" fontAlgn="base" hangingPunct="1">
              <a:spcBef>
                <a:spcPct val="0"/>
              </a:spcBef>
              <a:spcAft>
                <a:spcPct val="0"/>
              </a:spcAft>
              <a:defRPr sz="4400">
                <a:solidFill>
                  <a:srgbClr val="FFFFFF"/>
                </a:solidFill>
                <a:latin typeface="Arial" charset="0"/>
                <a:ea typeface="ＭＳ Ｐゴシック" charset="0"/>
              </a:defRPr>
            </a:lvl4pPr>
            <a:lvl5pPr algn="l" defTabSz="457200" rtl="0" eaLnBrk="1" fontAlgn="base" hangingPunct="1">
              <a:spcBef>
                <a:spcPct val="0"/>
              </a:spcBef>
              <a:spcAft>
                <a:spcPct val="0"/>
              </a:spcAft>
              <a:defRPr sz="4400">
                <a:solidFill>
                  <a:srgbClr val="FFFFFF"/>
                </a:solidFill>
                <a:latin typeface="Arial" charset="0"/>
                <a:ea typeface="ＭＳ Ｐゴシック" charset="0"/>
              </a:defRPr>
            </a:lvl5pPr>
            <a:lvl6pPr marL="457200" algn="l" defTabSz="457200" rtl="0" eaLnBrk="1" fontAlgn="base" hangingPunct="1">
              <a:spcBef>
                <a:spcPct val="0"/>
              </a:spcBef>
              <a:spcAft>
                <a:spcPct val="0"/>
              </a:spcAft>
              <a:defRPr sz="4400">
                <a:solidFill>
                  <a:srgbClr val="FFFFFF"/>
                </a:solidFill>
                <a:latin typeface="Arial" charset="0"/>
                <a:ea typeface="ＭＳ Ｐゴシック" charset="0"/>
              </a:defRPr>
            </a:lvl6pPr>
            <a:lvl7pPr marL="914400" algn="l" defTabSz="457200" rtl="0" eaLnBrk="1" fontAlgn="base" hangingPunct="1">
              <a:spcBef>
                <a:spcPct val="0"/>
              </a:spcBef>
              <a:spcAft>
                <a:spcPct val="0"/>
              </a:spcAft>
              <a:defRPr sz="4400">
                <a:solidFill>
                  <a:srgbClr val="FFFFFF"/>
                </a:solidFill>
                <a:latin typeface="Arial" charset="0"/>
                <a:ea typeface="ＭＳ Ｐゴシック" charset="0"/>
              </a:defRPr>
            </a:lvl7pPr>
            <a:lvl8pPr marL="1371600" algn="l" defTabSz="457200" rtl="0" eaLnBrk="1" fontAlgn="base" hangingPunct="1">
              <a:spcBef>
                <a:spcPct val="0"/>
              </a:spcBef>
              <a:spcAft>
                <a:spcPct val="0"/>
              </a:spcAft>
              <a:defRPr sz="4400">
                <a:solidFill>
                  <a:srgbClr val="FFFFFF"/>
                </a:solidFill>
                <a:latin typeface="Arial" charset="0"/>
                <a:ea typeface="ＭＳ Ｐゴシック" charset="0"/>
              </a:defRPr>
            </a:lvl8pPr>
            <a:lvl9pPr marL="1828800" algn="l" defTabSz="457200" rtl="0" eaLnBrk="1" fontAlgn="base" hangingPunct="1">
              <a:spcBef>
                <a:spcPct val="0"/>
              </a:spcBef>
              <a:spcAft>
                <a:spcPct val="0"/>
              </a:spcAft>
              <a:defRPr sz="4400">
                <a:solidFill>
                  <a:srgbClr val="FFFFFF"/>
                </a:solidFill>
                <a:latin typeface="Arial" charset="0"/>
                <a:ea typeface="ＭＳ Ｐゴシック" charset="0"/>
              </a:defRPr>
            </a:lvl9pPr>
          </a:lstStyle>
          <a:p>
            <a:r>
              <a:rPr lang="en-US" b="1" dirty="0">
                <a:latin typeface="Calibri" panose="020F0502020204030204" pitchFamily="34" charset="0"/>
                <a:cs typeface="Calibri" panose="020F0502020204030204" pitchFamily="34" charset="0"/>
              </a:rPr>
              <a:t>Chile </a:t>
            </a:r>
            <a:r>
              <a:rPr lang="en-US" sz="3600" dirty="0"/>
              <a:t>– </a:t>
            </a:r>
            <a:r>
              <a:rPr lang="en-US" sz="3600" dirty="0" err="1"/>
              <a:t>Instituto</a:t>
            </a:r>
            <a:r>
              <a:rPr lang="en-US" sz="3600" dirty="0"/>
              <a:t> de </a:t>
            </a:r>
            <a:r>
              <a:rPr lang="en-US" sz="3600" dirty="0" err="1"/>
              <a:t>Salud</a:t>
            </a:r>
            <a:r>
              <a:rPr lang="en-US" sz="3600" dirty="0"/>
              <a:t> </a:t>
            </a:r>
            <a:r>
              <a:rPr lang="en-US" sz="3600" dirty="0" err="1"/>
              <a:t>Pública</a:t>
            </a:r>
            <a:r>
              <a:rPr lang="en-US" sz="3600" b="1" dirty="0">
                <a:latin typeface="Calibri" panose="020F0502020204030204" pitchFamily="34" charset="0"/>
                <a:cs typeface="Calibri" panose="020F0502020204030204" pitchFamily="34" charset="0"/>
              </a:rPr>
              <a:t> </a:t>
            </a:r>
          </a:p>
        </p:txBody>
      </p:sp>
      <p:sp>
        <p:nvSpPr>
          <p:cNvPr id="14" name="Rectangle 13"/>
          <p:cNvSpPr/>
          <p:nvPr/>
        </p:nvSpPr>
        <p:spPr>
          <a:xfrm>
            <a:off x="457200" y="2330282"/>
            <a:ext cx="8061962" cy="4124206"/>
          </a:xfrm>
          <a:prstGeom prst="rect">
            <a:avLst/>
          </a:prstGeom>
        </p:spPr>
        <p:txBody>
          <a:bodyPr wrap="square">
            <a:spAutoFit/>
          </a:bodyPr>
          <a:lstStyle/>
          <a:p>
            <a:r>
              <a:rPr lang="en-US" dirty="0"/>
              <a:t>1. Proposed Art. 1 No. 6 modifies Article 101 of the Sanitary Code in relation to the doctor’s prescription, </a:t>
            </a:r>
            <a:r>
              <a:rPr lang="en-US" u="sng" dirty="0"/>
              <a:t>eliminates the use </a:t>
            </a:r>
            <a:r>
              <a:rPr lang="en-US" dirty="0"/>
              <a:t>of the "fanciful name" (or trademark) as an option for the doctor when prescribing a medication in the prescription, and requiring the doctor to do so, under any event, by its International Nonproprietary Name (INN).</a:t>
            </a:r>
          </a:p>
          <a:p>
            <a:endParaRPr lang="en-US" dirty="0"/>
          </a:p>
          <a:p>
            <a:r>
              <a:rPr lang="en-US" dirty="0"/>
              <a:t>2. Proposed Art. 128 </a:t>
            </a:r>
            <a:r>
              <a:rPr lang="en-US" dirty="0" err="1"/>
              <a:t>bis</a:t>
            </a:r>
            <a:r>
              <a:rPr lang="en-US" dirty="0"/>
              <a:t> contemplated in the Bill, referring to the labeling of the pharmaceutical product, imposes a strong limitation on the use of the trademark or fanciful name of the medicine, by requiring the INN to occupy at least one third of the space of one of the main faces of the package, while the fanciful name, </a:t>
            </a:r>
            <a:r>
              <a:rPr lang="en-US" u="sng" dirty="0"/>
              <a:t>if any</a:t>
            </a:r>
            <a:r>
              <a:rPr lang="en-US" dirty="0"/>
              <a:t>, may not exceed one fifth of that used by the INN (</a:t>
            </a:r>
            <a:r>
              <a:rPr lang="en-US" dirty="0" err="1"/>
              <a:t>ie</a:t>
            </a:r>
            <a:r>
              <a:rPr lang="en-US" dirty="0"/>
              <a:t>, </a:t>
            </a:r>
            <a:r>
              <a:rPr lang="en-US" u="sng" dirty="0"/>
              <a:t>less than 6.7% of the main face of the package</a:t>
            </a:r>
            <a:r>
              <a:rPr lang="en-US" dirty="0"/>
              <a:t>).</a:t>
            </a:r>
          </a:p>
          <a:p>
            <a:endParaRPr lang="en-US" dirty="0"/>
          </a:p>
          <a:p>
            <a:endParaRPr lang="en-US" sz="2800" dirty="0"/>
          </a:p>
        </p:txBody>
      </p:sp>
      <p:sp>
        <p:nvSpPr>
          <p:cNvPr id="2" name="TextBox 1"/>
          <p:cNvSpPr txBox="1"/>
          <p:nvPr/>
        </p:nvSpPr>
        <p:spPr>
          <a:xfrm>
            <a:off x="457200" y="1264597"/>
            <a:ext cx="7584127" cy="923330"/>
          </a:xfrm>
          <a:prstGeom prst="rect">
            <a:avLst/>
          </a:prstGeom>
          <a:noFill/>
        </p:spPr>
        <p:txBody>
          <a:bodyPr wrap="none" rtlCol="0">
            <a:spAutoFit/>
          </a:bodyPr>
          <a:lstStyle/>
          <a:p>
            <a:r>
              <a:rPr lang="en-US" dirty="0"/>
              <a:t>Bill to modify the Sanitary Code to regulate generic bio-equivalent drugs </a:t>
            </a:r>
          </a:p>
          <a:p>
            <a:r>
              <a:rPr lang="en-US" dirty="0"/>
              <a:t>and avoid vertical integration between laboratories and pharmacies has </a:t>
            </a:r>
          </a:p>
          <a:p>
            <a:r>
              <a:rPr lang="en-US" dirty="0"/>
              <a:t>two troublesome provisions:</a:t>
            </a:r>
          </a:p>
        </p:txBody>
      </p:sp>
      <p:pic>
        <p:nvPicPr>
          <p:cNvPr id="9" name="Picture 8"/>
          <p:cNvPicPr>
            <a:picLocks noChangeAspect="1"/>
          </p:cNvPicPr>
          <p:nvPr/>
        </p:nvPicPr>
        <p:blipFill>
          <a:blip r:embed="rId2"/>
          <a:stretch>
            <a:fillRect/>
          </a:stretch>
        </p:blipFill>
        <p:spPr>
          <a:xfrm>
            <a:off x="7860326" y="-24749"/>
            <a:ext cx="1257299" cy="1175575"/>
          </a:xfrm>
          <a:prstGeom prst="rect">
            <a:avLst/>
          </a:prstGeom>
        </p:spPr>
      </p:pic>
      <p:sp>
        <p:nvSpPr>
          <p:cNvPr id="10" name="Footer Placeholder 4"/>
          <p:cNvSpPr>
            <a:spLocks noGrp="1"/>
          </p:cNvSpPr>
          <p:nvPr>
            <p:ph type="ftr" sz="quarter" idx="11"/>
          </p:nvPr>
        </p:nvSpPr>
        <p:spPr>
          <a:xfrm>
            <a:off x="3124200" y="6454008"/>
            <a:ext cx="2895600" cy="365125"/>
          </a:xfrm>
        </p:spPr>
        <p:txBody>
          <a:bodyPr/>
          <a:lstStyle/>
          <a:p>
            <a:pPr>
              <a:defRPr/>
            </a:pPr>
            <a:r>
              <a:rPr lang="en-US" dirty="0"/>
              <a:t>© 2018 Eli Lilly and Company </a:t>
            </a:r>
          </a:p>
        </p:txBody>
      </p:sp>
    </p:spTree>
    <p:extLst>
      <p:ext uri="{BB962C8B-B14F-4D97-AF65-F5344CB8AC3E}">
        <p14:creationId xmlns:p14="http://schemas.microsoft.com/office/powerpoint/2010/main" val="1284749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622E647-32D5-435A-AE3D-258129A30108}" type="slidenum">
              <a:rPr lang="en-US" smtClean="0"/>
              <a:t>19</a:t>
            </a:fld>
            <a:endParaRPr lang="en-US"/>
          </a:p>
        </p:txBody>
      </p:sp>
      <p:sp>
        <p:nvSpPr>
          <p:cNvPr id="17" name="Rectangle 16"/>
          <p:cNvSpPr/>
          <p:nvPr/>
        </p:nvSpPr>
        <p:spPr>
          <a:xfrm>
            <a:off x="2105888" y="2078181"/>
            <a:ext cx="4655127" cy="2410691"/>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2105889" y="2087418"/>
            <a:ext cx="4655127" cy="775855"/>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a:solidFill>
                  <a:schemeClr val="tx1"/>
                </a:solidFill>
              </a:rPr>
              <a:t>ACETAMINOPHEN</a:t>
            </a:r>
          </a:p>
        </p:txBody>
      </p:sp>
      <p:sp>
        <p:nvSpPr>
          <p:cNvPr id="22" name="Rectangle 21"/>
          <p:cNvSpPr/>
          <p:nvPr/>
        </p:nvSpPr>
        <p:spPr>
          <a:xfrm>
            <a:off x="2115119" y="3897297"/>
            <a:ext cx="858900" cy="591575"/>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dirty="0">
                <a:solidFill>
                  <a:schemeClr val="tx1"/>
                </a:solidFill>
              </a:rPr>
              <a:t>TYLENOL</a:t>
            </a:r>
          </a:p>
        </p:txBody>
      </p:sp>
      <p:pic>
        <p:nvPicPr>
          <p:cNvPr id="23" name="Picture 22"/>
          <p:cNvPicPr>
            <a:picLocks noChangeAspect="1"/>
          </p:cNvPicPr>
          <p:nvPr/>
        </p:nvPicPr>
        <p:blipFill>
          <a:blip r:embed="rId3"/>
          <a:stretch>
            <a:fillRect/>
          </a:stretch>
        </p:blipFill>
        <p:spPr>
          <a:xfrm>
            <a:off x="7860326" y="-24749"/>
            <a:ext cx="1257299" cy="1175575"/>
          </a:xfrm>
          <a:prstGeom prst="rect">
            <a:avLst/>
          </a:prstGeom>
        </p:spPr>
      </p:pic>
      <p:sp>
        <p:nvSpPr>
          <p:cNvPr id="9" name="Title 1"/>
          <p:cNvSpPr txBox="1">
            <a:spLocks/>
          </p:cNvSpPr>
          <p:nvPr/>
        </p:nvSpPr>
        <p:spPr bwMode="auto">
          <a:xfrm>
            <a:off x="609600" y="96006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400" kern="1200">
                <a:solidFill>
                  <a:srgbClr val="FFFFFF"/>
                </a:solidFill>
                <a:latin typeface="+mj-lt"/>
                <a:ea typeface="ＭＳ Ｐゴシック" charset="0"/>
                <a:cs typeface="DIN-Regular"/>
              </a:defRPr>
            </a:lvl1pPr>
            <a:lvl2pPr algn="l" defTabSz="457200" rtl="0" eaLnBrk="1" fontAlgn="base" hangingPunct="1">
              <a:spcBef>
                <a:spcPct val="0"/>
              </a:spcBef>
              <a:spcAft>
                <a:spcPct val="0"/>
              </a:spcAft>
              <a:defRPr sz="4400">
                <a:solidFill>
                  <a:srgbClr val="FFFFFF"/>
                </a:solidFill>
                <a:latin typeface="Arial" charset="0"/>
                <a:ea typeface="ＭＳ Ｐゴシック" charset="0"/>
              </a:defRPr>
            </a:lvl2pPr>
            <a:lvl3pPr algn="l" defTabSz="457200" rtl="0" eaLnBrk="1" fontAlgn="base" hangingPunct="1">
              <a:spcBef>
                <a:spcPct val="0"/>
              </a:spcBef>
              <a:spcAft>
                <a:spcPct val="0"/>
              </a:spcAft>
              <a:defRPr sz="4400">
                <a:solidFill>
                  <a:srgbClr val="FFFFFF"/>
                </a:solidFill>
                <a:latin typeface="Arial" charset="0"/>
                <a:ea typeface="ＭＳ Ｐゴシック" charset="0"/>
              </a:defRPr>
            </a:lvl3pPr>
            <a:lvl4pPr algn="l" defTabSz="457200" rtl="0" eaLnBrk="1" fontAlgn="base" hangingPunct="1">
              <a:spcBef>
                <a:spcPct val="0"/>
              </a:spcBef>
              <a:spcAft>
                <a:spcPct val="0"/>
              </a:spcAft>
              <a:defRPr sz="4400">
                <a:solidFill>
                  <a:srgbClr val="FFFFFF"/>
                </a:solidFill>
                <a:latin typeface="Arial" charset="0"/>
                <a:ea typeface="ＭＳ Ｐゴシック" charset="0"/>
              </a:defRPr>
            </a:lvl4pPr>
            <a:lvl5pPr algn="l" defTabSz="457200" rtl="0" eaLnBrk="1" fontAlgn="base" hangingPunct="1">
              <a:spcBef>
                <a:spcPct val="0"/>
              </a:spcBef>
              <a:spcAft>
                <a:spcPct val="0"/>
              </a:spcAft>
              <a:defRPr sz="4400">
                <a:solidFill>
                  <a:srgbClr val="FFFFFF"/>
                </a:solidFill>
                <a:latin typeface="Arial" charset="0"/>
                <a:ea typeface="ＭＳ Ｐゴシック" charset="0"/>
              </a:defRPr>
            </a:lvl5pPr>
            <a:lvl6pPr marL="457200" algn="l" defTabSz="457200" rtl="0" eaLnBrk="1" fontAlgn="base" hangingPunct="1">
              <a:spcBef>
                <a:spcPct val="0"/>
              </a:spcBef>
              <a:spcAft>
                <a:spcPct val="0"/>
              </a:spcAft>
              <a:defRPr sz="4400">
                <a:solidFill>
                  <a:srgbClr val="FFFFFF"/>
                </a:solidFill>
                <a:latin typeface="Arial" charset="0"/>
                <a:ea typeface="ＭＳ Ｐゴシック" charset="0"/>
              </a:defRPr>
            </a:lvl6pPr>
            <a:lvl7pPr marL="914400" algn="l" defTabSz="457200" rtl="0" eaLnBrk="1" fontAlgn="base" hangingPunct="1">
              <a:spcBef>
                <a:spcPct val="0"/>
              </a:spcBef>
              <a:spcAft>
                <a:spcPct val="0"/>
              </a:spcAft>
              <a:defRPr sz="4400">
                <a:solidFill>
                  <a:srgbClr val="FFFFFF"/>
                </a:solidFill>
                <a:latin typeface="Arial" charset="0"/>
                <a:ea typeface="ＭＳ Ｐゴシック" charset="0"/>
              </a:defRPr>
            </a:lvl7pPr>
            <a:lvl8pPr marL="1371600" algn="l" defTabSz="457200" rtl="0" eaLnBrk="1" fontAlgn="base" hangingPunct="1">
              <a:spcBef>
                <a:spcPct val="0"/>
              </a:spcBef>
              <a:spcAft>
                <a:spcPct val="0"/>
              </a:spcAft>
              <a:defRPr sz="4400">
                <a:solidFill>
                  <a:srgbClr val="FFFFFF"/>
                </a:solidFill>
                <a:latin typeface="Arial" charset="0"/>
                <a:ea typeface="ＭＳ Ｐゴシック" charset="0"/>
              </a:defRPr>
            </a:lvl8pPr>
            <a:lvl9pPr marL="1828800" algn="l" defTabSz="457200" rtl="0" eaLnBrk="1" fontAlgn="base" hangingPunct="1">
              <a:spcBef>
                <a:spcPct val="0"/>
              </a:spcBef>
              <a:spcAft>
                <a:spcPct val="0"/>
              </a:spcAft>
              <a:defRPr sz="4400">
                <a:solidFill>
                  <a:srgbClr val="FFFFFF"/>
                </a:solidFill>
                <a:latin typeface="Arial" charset="0"/>
                <a:ea typeface="ＭＳ Ｐゴシック" charset="0"/>
              </a:defRPr>
            </a:lvl9pPr>
          </a:lstStyle>
          <a:p>
            <a:r>
              <a:rPr lang="en-US" b="1" dirty="0">
                <a:latin typeface="Calibri" panose="020F0502020204030204" pitchFamily="34" charset="0"/>
                <a:cs typeface="Calibri" panose="020F0502020204030204" pitchFamily="34" charset="0"/>
              </a:rPr>
              <a:t>Chile – </a:t>
            </a:r>
            <a:r>
              <a:rPr lang="en-US" b="1" dirty="0">
                <a:solidFill>
                  <a:srgbClr val="7030A0"/>
                </a:solidFill>
                <a:latin typeface="Calibri" panose="020F0502020204030204" pitchFamily="34" charset="0"/>
                <a:cs typeface="Calibri" panose="020F0502020204030204" pitchFamily="34" charset="0"/>
              </a:rPr>
              <a:t>Visual implication </a:t>
            </a:r>
          </a:p>
        </p:txBody>
      </p:sp>
      <p:sp>
        <p:nvSpPr>
          <p:cNvPr id="10" name="Title 1"/>
          <p:cNvSpPr txBox="1">
            <a:spLocks/>
          </p:cNvSpPr>
          <p:nvPr/>
        </p:nvSpPr>
        <p:spPr bwMode="auto">
          <a:xfrm>
            <a:off x="368423" y="7837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400" kern="1200">
                <a:solidFill>
                  <a:srgbClr val="FFFFFF"/>
                </a:solidFill>
                <a:latin typeface="+mj-lt"/>
                <a:ea typeface="ＭＳ Ｐゴシック" charset="0"/>
                <a:cs typeface="DIN-Regular"/>
              </a:defRPr>
            </a:lvl1pPr>
            <a:lvl2pPr algn="l" defTabSz="457200" rtl="0" eaLnBrk="1" fontAlgn="base" hangingPunct="1">
              <a:spcBef>
                <a:spcPct val="0"/>
              </a:spcBef>
              <a:spcAft>
                <a:spcPct val="0"/>
              </a:spcAft>
              <a:defRPr sz="4400">
                <a:solidFill>
                  <a:srgbClr val="FFFFFF"/>
                </a:solidFill>
                <a:latin typeface="Arial" charset="0"/>
                <a:ea typeface="ＭＳ Ｐゴシック" charset="0"/>
              </a:defRPr>
            </a:lvl2pPr>
            <a:lvl3pPr algn="l" defTabSz="457200" rtl="0" eaLnBrk="1" fontAlgn="base" hangingPunct="1">
              <a:spcBef>
                <a:spcPct val="0"/>
              </a:spcBef>
              <a:spcAft>
                <a:spcPct val="0"/>
              </a:spcAft>
              <a:defRPr sz="4400">
                <a:solidFill>
                  <a:srgbClr val="FFFFFF"/>
                </a:solidFill>
                <a:latin typeface="Arial" charset="0"/>
                <a:ea typeface="ＭＳ Ｐゴシック" charset="0"/>
              </a:defRPr>
            </a:lvl3pPr>
            <a:lvl4pPr algn="l" defTabSz="457200" rtl="0" eaLnBrk="1" fontAlgn="base" hangingPunct="1">
              <a:spcBef>
                <a:spcPct val="0"/>
              </a:spcBef>
              <a:spcAft>
                <a:spcPct val="0"/>
              </a:spcAft>
              <a:defRPr sz="4400">
                <a:solidFill>
                  <a:srgbClr val="FFFFFF"/>
                </a:solidFill>
                <a:latin typeface="Arial" charset="0"/>
                <a:ea typeface="ＭＳ Ｐゴシック" charset="0"/>
              </a:defRPr>
            </a:lvl4pPr>
            <a:lvl5pPr algn="l" defTabSz="457200" rtl="0" eaLnBrk="1" fontAlgn="base" hangingPunct="1">
              <a:spcBef>
                <a:spcPct val="0"/>
              </a:spcBef>
              <a:spcAft>
                <a:spcPct val="0"/>
              </a:spcAft>
              <a:defRPr sz="4400">
                <a:solidFill>
                  <a:srgbClr val="FFFFFF"/>
                </a:solidFill>
                <a:latin typeface="Arial" charset="0"/>
                <a:ea typeface="ＭＳ Ｐゴシック" charset="0"/>
              </a:defRPr>
            </a:lvl5pPr>
            <a:lvl6pPr marL="457200" algn="l" defTabSz="457200" rtl="0" eaLnBrk="1" fontAlgn="base" hangingPunct="1">
              <a:spcBef>
                <a:spcPct val="0"/>
              </a:spcBef>
              <a:spcAft>
                <a:spcPct val="0"/>
              </a:spcAft>
              <a:defRPr sz="4400">
                <a:solidFill>
                  <a:srgbClr val="FFFFFF"/>
                </a:solidFill>
                <a:latin typeface="Arial" charset="0"/>
                <a:ea typeface="ＭＳ Ｐゴシック" charset="0"/>
              </a:defRPr>
            </a:lvl6pPr>
            <a:lvl7pPr marL="914400" algn="l" defTabSz="457200" rtl="0" eaLnBrk="1" fontAlgn="base" hangingPunct="1">
              <a:spcBef>
                <a:spcPct val="0"/>
              </a:spcBef>
              <a:spcAft>
                <a:spcPct val="0"/>
              </a:spcAft>
              <a:defRPr sz="4400">
                <a:solidFill>
                  <a:srgbClr val="FFFFFF"/>
                </a:solidFill>
                <a:latin typeface="Arial" charset="0"/>
                <a:ea typeface="ＭＳ Ｐゴシック" charset="0"/>
              </a:defRPr>
            </a:lvl7pPr>
            <a:lvl8pPr marL="1371600" algn="l" defTabSz="457200" rtl="0" eaLnBrk="1" fontAlgn="base" hangingPunct="1">
              <a:spcBef>
                <a:spcPct val="0"/>
              </a:spcBef>
              <a:spcAft>
                <a:spcPct val="0"/>
              </a:spcAft>
              <a:defRPr sz="4400">
                <a:solidFill>
                  <a:srgbClr val="FFFFFF"/>
                </a:solidFill>
                <a:latin typeface="Arial" charset="0"/>
                <a:ea typeface="ＭＳ Ｐゴシック" charset="0"/>
              </a:defRPr>
            </a:lvl8pPr>
            <a:lvl9pPr marL="1828800" algn="l" defTabSz="457200" rtl="0" eaLnBrk="1" fontAlgn="base" hangingPunct="1">
              <a:spcBef>
                <a:spcPct val="0"/>
              </a:spcBef>
              <a:spcAft>
                <a:spcPct val="0"/>
              </a:spcAft>
              <a:defRPr sz="4400">
                <a:solidFill>
                  <a:srgbClr val="FFFFFF"/>
                </a:solidFill>
                <a:latin typeface="Arial" charset="0"/>
                <a:ea typeface="ＭＳ Ｐゴシック" charset="0"/>
              </a:defRPr>
            </a:lvl9pPr>
          </a:lstStyle>
          <a:p>
            <a:r>
              <a:rPr lang="en-US" b="1" dirty="0">
                <a:latin typeface="Calibri" panose="020F0502020204030204" pitchFamily="34" charset="0"/>
                <a:cs typeface="Calibri" panose="020F0502020204030204" pitchFamily="34" charset="0"/>
              </a:rPr>
              <a:t>Chile </a:t>
            </a:r>
            <a:r>
              <a:rPr lang="en-US" sz="3600" dirty="0"/>
              <a:t>– </a:t>
            </a:r>
            <a:r>
              <a:rPr lang="en-US" sz="3600" dirty="0" err="1"/>
              <a:t>Instituto</a:t>
            </a:r>
            <a:r>
              <a:rPr lang="en-US" sz="3600" dirty="0"/>
              <a:t> de </a:t>
            </a:r>
            <a:r>
              <a:rPr lang="en-US" sz="3600" dirty="0" err="1"/>
              <a:t>Salud</a:t>
            </a:r>
            <a:r>
              <a:rPr lang="en-US" sz="3600" dirty="0"/>
              <a:t> </a:t>
            </a:r>
            <a:r>
              <a:rPr lang="en-US" sz="3600" dirty="0" err="1"/>
              <a:t>Pública</a:t>
            </a:r>
            <a:r>
              <a:rPr lang="en-US" sz="3600" b="1" dirty="0">
                <a:latin typeface="Calibri" panose="020F0502020204030204" pitchFamily="34" charset="0"/>
                <a:cs typeface="Calibri" panose="020F0502020204030204" pitchFamily="34" charset="0"/>
              </a:rPr>
              <a:t> </a:t>
            </a:r>
          </a:p>
        </p:txBody>
      </p:sp>
      <p:sp>
        <p:nvSpPr>
          <p:cNvPr id="2" name="Oval Callout 1"/>
          <p:cNvSpPr/>
          <p:nvPr/>
        </p:nvSpPr>
        <p:spPr>
          <a:xfrm>
            <a:off x="91396" y="1873355"/>
            <a:ext cx="1893903" cy="803437"/>
          </a:xfrm>
          <a:prstGeom prst="wedgeEllipseCallout">
            <a:avLst>
              <a:gd name="adj1" fmla="val 99636"/>
              <a:gd name="adj2" fmla="val 19407"/>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25 point font</a:t>
            </a:r>
          </a:p>
        </p:txBody>
      </p:sp>
      <p:sp>
        <p:nvSpPr>
          <p:cNvPr id="13" name="Oval Callout 12"/>
          <p:cNvSpPr/>
          <p:nvPr/>
        </p:nvSpPr>
        <p:spPr>
          <a:xfrm>
            <a:off x="27703" y="3328774"/>
            <a:ext cx="1442549" cy="955559"/>
          </a:xfrm>
          <a:prstGeom prst="wedgeEllipseCallout">
            <a:avLst>
              <a:gd name="adj1" fmla="val 106283"/>
              <a:gd name="adj2" fmla="val 27168"/>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5 point font</a:t>
            </a:r>
          </a:p>
        </p:txBody>
      </p:sp>
      <p:sp>
        <p:nvSpPr>
          <p:cNvPr id="3" name="Oval Callout 2"/>
          <p:cNvSpPr/>
          <p:nvPr/>
        </p:nvSpPr>
        <p:spPr>
          <a:xfrm>
            <a:off x="3675354" y="5575177"/>
            <a:ext cx="2512381" cy="861134"/>
          </a:xfrm>
          <a:prstGeom prst="wedgeEllipseCallout">
            <a:avLst>
              <a:gd name="adj1" fmla="val -78557"/>
              <a:gd name="adj2" fmla="val -171838"/>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Approximately 6.7% of label</a:t>
            </a:r>
          </a:p>
        </p:txBody>
      </p:sp>
      <p:sp>
        <p:nvSpPr>
          <p:cNvPr id="15" name="Footer Placeholder 4"/>
          <p:cNvSpPr>
            <a:spLocks noGrp="1"/>
          </p:cNvSpPr>
          <p:nvPr>
            <p:ph type="ftr" sz="quarter" idx="11"/>
          </p:nvPr>
        </p:nvSpPr>
        <p:spPr>
          <a:xfrm>
            <a:off x="3115322" y="6454008"/>
            <a:ext cx="2895600" cy="365125"/>
          </a:xfrm>
        </p:spPr>
        <p:txBody>
          <a:bodyPr/>
          <a:lstStyle/>
          <a:p>
            <a:pPr>
              <a:defRPr/>
            </a:pPr>
            <a:r>
              <a:rPr lang="en-US" dirty="0"/>
              <a:t>© 2018 Eli Lilly and Company </a:t>
            </a:r>
          </a:p>
        </p:txBody>
      </p:sp>
    </p:spTree>
    <p:extLst>
      <p:ext uri="{BB962C8B-B14F-4D97-AF65-F5344CB8AC3E}">
        <p14:creationId xmlns:p14="http://schemas.microsoft.com/office/powerpoint/2010/main" val="31437294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0"/>
                                        <p:tgtEl>
                                          <p:spTgt spid="22"/>
                                        </p:tgtEl>
                                      </p:cBhvr>
                                    </p:animEffect>
                                    <p:set>
                                      <p:cBhvr>
                                        <p:cTn id="7" dur="1" fill="hold">
                                          <p:stCondLst>
                                            <p:cond delay="4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Agenda</a:t>
            </a:r>
          </a:p>
        </p:txBody>
      </p:sp>
      <p:sp>
        <p:nvSpPr>
          <p:cNvPr id="3" name="Content Placeholder 2"/>
          <p:cNvSpPr>
            <a:spLocks noGrp="1"/>
          </p:cNvSpPr>
          <p:nvPr>
            <p:ph idx="1"/>
          </p:nvPr>
        </p:nvSpPr>
        <p:spPr>
          <a:xfrm>
            <a:off x="101601" y="1221373"/>
            <a:ext cx="8784948" cy="5500102"/>
          </a:xfrm>
        </p:spPr>
        <p:txBody>
          <a:bodyPr>
            <a:normAutofit fontScale="62500" lnSpcReduction="20000"/>
          </a:bodyPr>
          <a:lstStyle/>
          <a:p>
            <a:pPr marL="0" indent="0">
              <a:buNone/>
            </a:pPr>
            <a:r>
              <a:rPr lang="en-US" dirty="0">
                <a:latin typeface="Calibri" panose="020F0502020204030204" pitchFamily="34" charset="0"/>
                <a:cs typeface="Calibri" panose="020F0502020204030204" pitchFamily="34" charset="0"/>
              </a:rPr>
              <a:t>1. 	Patients are at Risk</a:t>
            </a:r>
          </a:p>
          <a:p>
            <a:pPr marL="914400" lvl="1" indent="-514350">
              <a:buAutoNum type="alphaUcPeriod"/>
            </a:pPr>
            <a:r>
              <a:rPr lang="en-US" dirty="0">
                <a:latin typeface="Calibri" panose="020F0502020204030204" pitchFamily="34" charset="0"/>
                <a:cs typeface="Calibri" panose="020F0502020204030204" pitchFamily="34" charset="0"/>
              </a:rPr>
              <a:t>Medical Errors can result in death </a:t>
            </a:r>
          </a:p>
          <a:p>
            <a:pPr marL="914400" lvl="1" indent="-514350">
              <a:buAutoNum type="alphaUcPeriod"/>
            </a:pPr>
            <a:r>
              <a:rPr lang="en-US" dirty="0">
                <a:latin typeface="Calibri" panose="020F0502020204030204" pitchFamily="34" charset="0"/>
                <a:cs typeface="Calibri" panose="020F0502020204030204" pitchFamily="34" charset="0"/>
              </a:rPr>
              <a:t>Medical Errors Defined </a:t>
            </a:r>
          </a:p>
          <a:p>
            <a:pPr marL="914400" lvl="1" indent="-514350">
              <a:buAutoNum type="alphaUcPeriod"/>
            </a:pPr>
            <a:r>
              <a:rPr lang="en-US" dirty="0">
                <a:latin typeface="Calibri" panose="020F0502020204030204" pitchFamily="34" charset="0"/>
                <a:cs typeface="Calibri" panose="020F0502020204030204" pitchFamily="34" charset="0"/>
              </a:rPr>
              <a:t>Trademarks are just one element </a:t>
            </a:r>
          </a:p>
          <a:p>
            <a:pPr marL="0" indent="0">
              <a:buNone/>
            </a:pPr>
            <a:r>
              <a:rPr lang="en-US" dirty="0">
                <a:latin typeface="Calibri" panose="020F0502020204030204" pitchFamily="34" charset="0"/>
                <a:cs typeface="Calibri" panose="020F0502020204030204" pitchFamily="34" charset="0"/>
              </a:rPr>
              <a:t>2.	Trademarks Regulatory Oversight – Different Countries have Different approaches:</a:t>
            </a:r>
          </a:p>
          <a:p>
            <a:pPr marL="914400" lvl="1" indent="-514350">
              <a:buAutoNum type="alphaUcPeriod"/>
            </a:pPr>
            <a:r>
              <a:rPr lang="en-US" dirty="0">
                <a:latin typeface="Calibri" panose="020F0502020204030204" pitchFamily="34" charset="0"/>
                <a:cs typeface="Calibri" panose="020F0502020204030204" pitchFamily="34" charset="0"/>
              </a:rPr>
              <a:t>Mexico</a:t>
            </a:r>
          </a:p>
          <a:p>
            <a:pPr marL="914400" lvl="1" indent="-514350">
              <a:buAutoNum type="alphaUcPeriod"/>
            </a:pPr>
            <a:r>
              <a:rPr lang="en-US" dirty="0">
                <a:latin typeface="Calibri" panose="020F0502020204030204" pitchFamily="34" charset="0"/>
                <a:cs typeface="Calibri" panose="020F0502020204030204" pitchFamily="34" charset="0"/>
              </a:rPr>
              <a:t>Brazil</a:t>
            </a:r>
          </a:p>
          <a:p>
            <a:pPr marL="914400" lvl="1" indent="-514350">
              <a:buAutoNum type="alphaUcPeriod"/>
            </a:pPr>
            <a:r>
              <a:rPr lang="en-US" dirty="0">
                <a:latin typeface="Calibri" panose="020F0502020204030204" pitchFamily="34" charset="0"/>
                <a:cs typeface="Calibri" panose="020F0502020204030204" pitchFamily="34" charset="0"/>
              </a:rPr>
              <a:t>Argentina</a:t>
            </a:r>
          </a:p>
          <a:p>
            <a:pPr marL="914400" lvl="1" indent="-514350">
              <a:buAutoNum type="alphaUcPeriod"/>
            </a:pPr>
            <a:r>
              <a:rPr lang="en-US" dirty="0">
                <a:latin typeface="Calibri" panose="020F0502020204030204" pitchFamily="34" charset="0"/>
                <a:cs typeface="Calibri" panose="020F0502020204030204" pitchFamily="34" charset="0"/>
              </a:rPr>
              <a:t>Chile</a:t>
            </a:r>
          </a:p>
          <a:p>
            <a:pPr marL="914400" lvl="1" indent="-514350">
              <a:buAutoNum type="alphaUcPeriod"/>
            </a:pPr>
            <a:r>
              <a:rPr lang="en-US" dirty="0">
                <a:latin typeface="Calibri" panose="020F0502020204030204" pitchFamily="34" charset="0"/>
                <a:cs typeface="Calibri" panose="020F0502020204030204" pitchFamily="34" charset="0"/>
              </a:rPr>
              <a:t>US</a:t>
            </a:r>
          </a:p>
          <a:p>
            <a:pPr marL="914400" lvl="1" indent="-514350">
              <a:buAutoNum type="alphaUcPeriod"/>
            </a:pPr>
            <a:r>
              <a:rPr lang="en-US" dirty="0">
                <a:latin typeface="Calibri" panose="020F0502020204030204" pitchFamily="34" charset="0"/>
                <a:cs typeface="Calibri" panose="020F0502020204030204" pitchFamily="34" charset="0"/>
              </a:rPr>
              <a:t>EU</a:t>
            </a:r>
          </a:p>
          <a:p>
            <a:pPr marL="914400" lvl="1" indent="-514350">
              <a:buAutoNum type="alphaUcPeriod"/>
            </a:pPr>
            <a:r>
              <a:rPr lang="en-US" dirty="0">
                <a:latin typeface="Calibri" panose="020F0502020204030204" pitchFamily="34" charset="0"/>
                <a:cs typeface="Calibri" panose="020F0502020204030204" pitchFamily="34" charset="0"/>
              </a:rPr>
              <a:t>Canada</a:t>
            </a:r>
          </a:p>
          <a:p>
            <a:pPr marL="0" indent="0">
              <a:buNone/>
            </a:pPr>
            <a:r>
              <a:rPr lang="en-US" dirty="0">
                <a:latin typeface="Calibri" panose="020F0502020204030204" pitchFamily="34" charset="0"/>
                <a:cs typeface="Calibri" panose="020F0502020204030204" pitchFamily="34" charset="0"/>
              </a:rPr>
              <a:t>3.	Approaches to Naming  Medicines</a:t>
            </a:r>
          </a:p>
          <a:p>
            <a:pPr marL="0" indent="0">
              <a:buNone/>
            </a:pPr>
            <a:r>
              <a:rPr lang="en-US" dirty="0">
                <a:latin typeface="Calibri" panose="020F0502020204030204" pitchFamily="34" charset="0"/>
                <a:cs typeface="Calibri" panose="020F0502020204030204" pitchFamily="34" charset="0"/>
              </a:rPr>
              <a:t>4.	ISMP view of Medication Error – Brand Names &amp; Generic Names</a:t>
            </a:r>
          </a:p>
          <a:p>
            <a:pPr marL="0" indent="0">
              <a:buNone/>
            </a:pPr>
            <a:r>
              <a:rPr lang="en-US" dirty="0">
                <a:latin typeface="Calibri" panose="020F0502020204030204" pitchFamily="34" charset="0"/>
                <a:cs typeface="Calibri" panose="020F0502020204030204" pitchFamily="34" charset="0"/>
              </a:rPr>
              <a:t>5.	Generic Naming alone – potentially harmful to patients</a:t>
            </a:r>
          </a:p>
          <a:p>
            <a:pPr marL="0" indent="0">
              <a:buNone/>
            </a:pPr>
            <a:r>
              <a:rPr lang="en-US" dirty="0">
                <a:latin typeface="Calibri" panose="020F0502020204030204" pitchFamily="34" charset="0"/>
                <a:cs typeface="Calibri" panose="020F0502020204030204" pitchFamily="34" charset="0"/>
              </a:rPr>
              <a:t>6.	Trademarks/Patient Safety and POCA</a:t>
            </a:r>
          </a:p>
          <a:p>
            <a:pPr marL="514350" indent="-514350">
              <a:buAutoNum type="arabicPeriod" startAt="7"/>
            </a:pPr>
            <a:r>
              <a:rPr lang="en-US" dirty="0">
                <a:latin typeface="Calibri" panose="020F0502020204030204" pitchFamily="34" charset="0"/>
                <a:cs typeface="Calibri" panose="020F0502020204030204" pitchFamily="34" charset="0"/>
              </a:rPr>
              <a:t>POCA approach </a:t>
            </a:r>
            <a:r>
              <a:rPr lang="en-US">
                <a:latin typeface="Calibri" panose="020F0502020204030204" pitchFamily="34" charset="0"/>
                <a:cs typeface="Calibri" panose="020F0502020204030204" pitchFamily="34" charset="0"/>
              </a:rPr>
              <a:t>and avoiding </a:t>
            </a:r>
            <a:r>
              <a:rPr lang="en-US" dirty="0">
                <a:latin typeface="Calibri" panose="020F0502020204030204" pitchFamily="34" charset="0"/>
                <a:cs typeface="Calibri" panose="020F0502020204030204" pitchFamily="34" charset="0"/>
              </a:rPr>
              <a:t>elements of </a:t>
            </a:r>
            <a:r>
              <a:rPr lang="en-US">
                <a:latin typeface="Calibri" panose="020F0502020204030204" pitchFamily="34" charset="0"/>
                <a:cs typeface="Calibri" panose="020F0502020204030204" pitchFamily="34" charset="0"/>
              </a:rPr>
              <a:t>generic names - </a:t>
            </a:r>
            <a:r>
              <a:rPr lang="en-US" dirty="0">
                <a:latin typeface="Calibri" panose="020F0502020204030204" pitchFamily="34" charset="0"/>
                <a:cs typeface="Calibri" panose="020F0502020204030204" pitchFamily="34" charset="0"/>
              </a:rPr>
              <a:t>Examples </a:t>
            </a:r>
          </a:p>
          <a:p>
            <a:pPr marL="0" indent="0">
              <a:buNone/>
            </a:pPr>
            <a:endParaRPr lang="en-US" dirty="0">
              <a:latin typeface="Calibri" panose="020F0502020204030204" pitchFamily="34" charset="0"/>
              <a:cs typeface="Calibri" panose="020F0502020204030204" pitchFamily="34" charset="0"/>
            </a:endParaRPr>
          </a:p>
          <a:p>
            <a:pPr marL="400050" lvl="1" indent="0">
              <a:buNone/>
            </a:pPr>
            <a:endParaRPr lang="en-US" dirty="0">
              <a:latin typeface="Calibri" panose="020F0502020204030204" pitchFamily="34" charset="0"/>
              <a:cs typeface="Calibri" panose="020F0502020204030204" pitchFamily="34" charset="0"/>
            </a:endParaRPr>
          </a:p>
          <a:p>
            <a:pPr marL="400050" lvl="1" indent="0">
              <a:buNone/>
            </a:pPr>
            <a:endParaRPr lang="en-US" dirty="0">
              <a:latin typeface="Calibri" panose="020F0502020204030204" pitchFamily="34" charset="0"/>
              <a:cs typeface="Calibri" panose="020F0502020204030204" pitchFamily="34" charset="0"/>
            </a:endParaRPr>
          </a:p>
          <a:p>
            <a:pPr marL="0" indent="0">
              <a:buNone/>
            </a:pPr>
            <a:endParaRPr lang="en-US" dirty="0"/>
          </a:p>
        </p:txBody>
      </p:sp>
      <p:sp>
        <p:nvSpPr>
          <p:cNvPr id="5" name="Slide Number Placeholder 4"/>
          <p:cNvSpPr>
            <a:spLocks noGrp="1"/>
          </p:cNvSpPr>
          <p:nvPr>
            <p:ph type="sldNum" sz="quarter" idx="12"/>
          </p:nvPr>
        </p:nvSpPr>
        <p:spPr/>
        <p:txBody>
          <a:bodyPr/>
          <a:lstStyle/>
          <a:p>
            <a:fld id="{9622E647-32D5-435A-AE3D-258129A30108}" type="slidenum">
              <a:rPr lang="en-US" smtClean="0"/>
              <a:t>2</a:t>
            </a:fld>
            <a:endParaRPr lang="en-US"/>
          </a:p>
        </p:txBody>
      </p:sp>
      <p:sp>
        <p:nvSpPr>
          <p:cNvPr id="6" name="Footer Placeholder 4"/>
          <p:cNvSpPr>
            <a:spLocks noGrp="1"/>
          </p:cNvSpPr>
          <p:nvPr>
            <p:ph type="ftr" sz="quarter" idx="11"/>
          </p:nvPr>
        </p:nvSpPr>
        <p:spPr>
          <a:xfrm>
            <a:off x="3124200" y="6454008"/>
            <a:ext cx="2895600" cy="365125"/>
          </a:xfrm>
        </p:spPr>
        <p:txBody>
          <a:bodyPr/>
          <a:lstStyle/>
          <a:p>
            <a:pPr>
              <a:defRPr/>
            </a:pPr>
            <a:r>
              <a:rPr lang="en-US" dirty="0"/>
              <a:t>© 2018 Eli Lilly and Company </a:t>
            </a:r>
          </a:p>
        </p:txBody>
      </p:sp>
    </p:spTree>
    <p:extLst>
      <p:ext uri="{BB962C8B-B14F-4D97-AF65-F5344CB8AC3E}">
        <p14:creationId xmlns:p14="http://schemas.microsoft.com/office/powerpoint/2010/main" val="1755730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622E647-32D5-435A-AE3D-258129A30108}" type="slidenum">
              <a:rPr lang="en-US" smtClean="0"/>
              <a:t>20</a:t>
            </a:fld>
            <a:endParaRPr lang="en-US"/>
          </a:p>
        </p:txBody>
      </p:sp>
      <p:sp>
        <p:nvSpPr>
          <p:cNvPr id="8" name="Rectangle 7"/>
          <p:cNvSpPr/>
          <p:nvPr/>
        </p:nvSpPr>
        <p:spPr>
          <a:xfrm>
            <a:off x="300064" y="5636338"/>
            <a:ext cx="1414436" cy="193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457200" y="7837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400" kern="1200">
                <a:solidFill>
                  <a:srgbClr val="FFFFFF"/>
                </a:solidFill>
                <a:latin typeface="+mj-lt"/>
                <a:ea typeface="ＭＳ Ｐゴシック" charset="0"/>
                <a:cs typeface="DIN-Regular"/>
              </a:defRPr>
            </a:lvl1pPr>
            <a:lvl2pPr algn="l" defTabSz="457200" rtl="0" eaLnBrk="1" fontAlgn="base" hangingPunct="1">
              <a:spcBef>
                <a:spcPct val="0"/>
              </a:spcBef>
              <a:spcAft>
                <a:spcPct val="0"/>
              </a:spcAft>
              <a:defRPr sz="4400">
                <a:solidFill>
                  <a:srgbClr val="FFFFFF"/>
                </a:solidFill>
                <a:latin typeface="Arial" charset="0"/>
                <a:ea typeface="ＭＳ Ｐゴシック" charset="0"/>
              </a:defRPr>
            </a:lvl2pPr>
            <a:lvl3pPr algn="l" defTabSz="457200" rtl="0" eaLnBrk="1" fontAlgn="base" hangingPunct="1">
              <a:spcBef>
                <a:spcPct val="0"/>
              </a:spcBef>
              <a:spcAft>
                <a:spcPct val="0"/>
              </a:spcAft>
              <a:defRPr sz="4400">
                <a:solidFill>
                  <a:srgbClr val="FFFFFF"/>
                </a:solidFill>
                <a:latin typeface="Arial" charset="0"/>
                <a:ea typeface="ＭＳ Ｐゴシック" charset="0"/>
              </a:defRPr>
            </a:lvl3pPr>
            <a:lvl4pPr algn="l" defTabSz="457200" rtl="0" eaLnBrk="1" fontAlgn="base" hangingPunct="1">
              <a:spcBef>
                <a:spcPct val="0"/>
              </a:spcBef>
              <a:spcAft>
                <a:spcPct val="0"/>
              </a:spcAft>
              <a:defRPr sz="4400">
                <a:solidFill>
                  <a:srgbClr val="FFFFFF"/>
                </a:solidFill>
                <a:latin typeface="Arial" charset="0"/>
                <a:ea typeface="ＭＳ Ｐゴシック" charset="0"/>
              </a:defRPr>
            </a:lvl4pPr>
            <a:lvl5pPr algn="l" defTabSz="457200" rtl="0" eaLnBrk="1" fontAlgn="base" hangingPunct="1">
              <a:spcBef>
                <a:spcPct val="0"/>
              </a:spcBef>
              <a:spcAft>
                <a:spcPct val="0"/>
              </a:spcAft>
              <a:defRPr sz="4400">
                <a:solidFill>
                  <a:srgbClr val="FFFFFF"/>
                </a:solidFill>
                <a:latin typeface="Arial" charset="0"/>
                <a:ea typeface="ＭＳ Ｐゴシック" charset="0"/>
              </a:defRPr>
            </a:lvl5pPr>
            <a:lvl6pPr marL="457200" algn="l" defTabSz="457200" rtl="0" eaLnBrk="1" fontAlgn="base" hangingPunct="1">
              <a:spcBef>
                <a:spcPct val="0"/>
              </a:spcBef>
              <a:spcAft>
                <a:spcPct val="0"/>
              </a:spcAft>
              <a:defRPr sz="4400">
                <a:solidFill>
                  <a:srgbClr val="FFFFFF"/>
                </a:solidFill>
                <a:latin typeface="Arial" charset="0"/>
                <a:ea typeface="ＭＳ Ｐゴシック" charset="0"/>
              </a:defRPr>
            </a:lvl6pPr>
            <a:lvl7pPr marL="914400" algn="l" defTabSz="457200" rtl="0" eaLnBrk="1" fontAlgn="base" hangingPunct="1">
              <a:spcBef>
                <a:spcPct val="0"/>
              </a:spcBef>
              <a:spcAft>
                <a:spcPct val="0"/>
              </a:spcAft>
              <a:defRPr sz="4400">
                <a:solidFill>
                  <a:srgbClr val="FFFFFF"/>
                </a:solidFill>
                <a:latin typeface="Arial" charset="0"/>
                <a:ea typeface="ＭＳ Ｐゴシック" charset="0"/>
              </a:defRPr>
            </a:lvl7pPr>
            <a:lvl8pPr marL="1371600" algn="l" defTabSz="457200" rtl="0" eaLnBrk="1" fontAlgn="base" hangingPunct="1">
              <a:spcBef>
                <a:spcPct val="0"/>
              </a:spcBef>
              <a:spcAft>
                <a:spcPct val="0"/>
              </a:spcAft>
              <a:defRPr sz="4400">
                <a:solidFill>
                  <a:srgbClr val="FFFFFF"/>
                </a:solidFill>
                <a:latin typeface="Arial" charset="0"/>
                <a:ea typeface="ＭＳ Ｐゴシック" charset="0"/>
              </a:defRPr>
            </a:lvl8pPr>
            <a:lvl9pPr marL="1828800" algn="l" defTabSz="457200" rtl="0" eaLnBrk="1" fontAlgn="base" hangingPunct="1">
              <a:spcBef>
                <a:spcPct val="0"/>
              </a:spcBef>
              <a:spcAft>
                <a:spcPct val="0"/>
              </a:spcAft>
              <a:defRPr sz="4400">
                <a:solidFill>
                  <a:srgbClr val="FFFFFF"/>
                </a:solidFill>
                <a:latin typeface="Arial" charset="0"/>
                <a:ea typeface="ＭＳ Ｐゴシック" charset="0"/>
              </a:defRPr>
            </a:lvl9pPr>
          </a:lstStyle>
          <a:p>
            <a:r>
              <a:rPr lang="en-US" b="1" dirty="0">
                <a:latin typeface="Calibri" panose="020F0502020204030204" pitchFamily="34" charset="0"/>
                <a:cs typeface="Calibri" panose="020F0502020204030204" pitchFamily="34" charset="0"/>
              </a:rPr>
              <a:t>United States - FDA </a:t>
            </a:r>
          </a:p>
        </p:txBody>
      </p:sp>
      <p:pic>
        <p:nvPicPr>
          <p:cNvPr id="4" name="Picture 3"/>
          <p:cNvPicPr>
            <a:picLocks noChangeAspect="1"/>
          </p:cNvPicPr>
          <p:nvPr/>
        </p:nvPicPr>
        <p:blipFill>
          <a:blip r:embed="rId2"/>
          <a:stretch>
            <a:fillRect/>
          </a:stretch>
        </p:blipFill>
        <p:spPr>
          <a:xfrm>
            <a:off x="3683000" y="2410634"/>
            <a:ext cx="5461000" cy="3453293"/>
          </a:xfrm>
          <a:prstGeom prst="rect">
            <a:avLst/>
          </a:prstGeom>
        </p:spPr>
      </p:pic>
      <p:sp>
        <p:nvSpPr>
          <p:cNvPr id="14" name="Rectangle 13"/>
          <p:cNvSpPr/>
          <p:nvPr/>
        </p:nvSpPr>
        <p:spPr>
          <a:xfrm>
            <a:off x="232293" y="3753599"/>
            <a:ext cx="4572000" cy="954107"/>
          </a:xfrm>
          <a:prstGeom prst="rect">
            <a:avLst/>
          </a:prstGeom>
        </p:spPr>
        <p:txBody>
          <a:bodyPr>
            <a:spAutoFit/>
          </a:bodyPr>
          <a:lstStyle/>
          <a:p>
            <a:r>
              <a:rPr lang="en-US" sz="2800" dirty="0"/>
              <a:t>DENOMINACIONES</a:t>
            </a:r>
          </a:p>
          <a:p>
            <a:r>
              <a:rPr lang="en-US" sz="2800" dirty="0"/>
              <a:t> DISTINTIVAS</a:t>
            </a:r>
          </a:p>
        </p:txBody>
      </p:sp>
      <p:pic>
        <p:nvPicPr>
          <p:cNvPr id="2" name="Picture 1"/>
          <p:cNvPicPr>
            <a:picLocks noChangeAspect="1"/>
          </p:cNvPicPr>
          <p:nvPr/>
        </p:nvPicPr>
        <p:blipFill>
          <a:blip r:embed="rId3"/>
          <a:stretch>
            <a:fillRect/>
          </a:stretch>
        </p:blipFill>
        <p:spPr>
          <a:xfrm>
            <a:off x="5451228" y="66650"/>
            <a:ext cx="3666027" cy="1000149"/>
          </a:xfrm>
          <a:prstGeom prst="rect">
            <a:avLst/>
          </a:prstGeom>
        </p:spPr>
      </p:pic>
      <p:sp>
        <p:nvSpPr>
          <p:cNvPr id="9" name="Footer Placeholder 4"/>
          <p:cNvSpPr>
            <a:spLocks noGrp="1"/>
          </p:cNvSpPr>
          <p:nvPr>
            <p:ph type="ftr" sz="quarter" idx="11"/>
          </p:nvPr>
        </p:nvSpPr>
        <p:spPr>
          <a:xfrm>
            <a:off x="3124200" y="6454008"/>
            <a:ext cx="2895600" cy="365125"/>
          </a:xfrm>
        </p:spPr>
        <p:txBody>
          <a:bodyPr/>
          <a:lstStyle/>
          <a:p>
            <a:pPr>
              <a:defRPr/>
            </a:pPr>
            <a:r>
              <a:rPr lang="en-US" dirty="0"/>
              <a:t>© 2018 Eli Lilly and Company </a:t>
            </a:r>
          </a:p>
        </p:txBody>
      </p:sp>
    </p:spTree>
    <p:extLst>
      <p:ext uri="{BB962C8B-B14F-4D97-AF65-F5344CB8AC3E}">
        <p14:creationId xmlns:p14="http://schemas.microsoft.com/office/powerpoint/2010/main" val="18208185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FDA Oversight</a:t>
            </a:r>
          </a:p>
        </p:txBody>
      </p:sp>
      <p:sp>
        <p:nvSpPr>
          <p:cNvPr id="3" name="Content Placeholder 2"/>
          <p:cNvSpPr>
            <a:spLocks noGrp="1"/>
          </p:cNvSpPr>
          <p:nvPr>
            <p:ph idx="1"/>
          </p:nvPr>
        </p:nvSpPr>
        <p:spPr>
          <a:xfrm>
            <a:off x="-67076" y="1221373"/>
            <a:ext cx="9033523" cy="5500102"/>
          </a:xfrm>
        </p:spPr>
        <p:txBody>
          <a:bodyPr>
            <a:normAutofit lnSpcReduction="10000"/>
          </a:bodyPr>
          <a:lstStyle/>
          <a:p>
            <a:pPr marL="400050" lvl="1" indent="0">
              <a:buNone/>
            </a:pPr>
            <a:r>
              <a:rPr lang="en-US" dirty="0">
                <a:latin typeface="Calibri" panose="020F0502020204030204" pitchFamily="34" charset="0"/>
                <a:cs typeface="Calibri" panose="020F0502020204030204" pitchFamily="34" charset="0"/>
              </a:rPr>
              <a:t>SCOPE: </a:t>
            </a:r>
          </a:p>
          <a:p>
            <a:pPr marL="400050" lvl="1" indent="0">
              <a:buNone/>
            </a:pPr>
            <a:r>
              <a:rPr lang="en-US" dirty="0">
                <a:latin typeface="Calibri" panose="020F0502020204030204" pitchFamily="34" charset="0"/>
                <a:cs typeface="Calibri" panose="020F0502020204030204" pitchFamily="34" charset="0"/>
              </a:rPr>
              <a:t>Human Prescription</a:t>
            </a:r>
          </a:p>
          <a:p>
            <a:pPr marL="400050" lvl="1" indent="0">
              <a:buNone/>
            </a:pPr>
            <a:r>
              <a:rPr lang="en-US" dirty="0">
                <a:latin typeface="Calibri" panose="020F0502020204030204" pitchFamily="34" charset="0"/>
                <a:cs typeface="Calibri" panose="020F0502020204030204" pitchFamily="34" charset="0"/>
              </a:rPr>
              <a:t>Human Non-prescription</a:t>
            </a:r>
          </a:p>
          <a:p>
            <a:pPr marL="400050" lvl="1" indent="0">
              <a:buNone/>
            </a:pPr>
            <a:r>
              <a:rPr lang="en-US" dirty="0">
                <a:latin typeface="Calibri" panose="020F0502020204030204" pitchFamily="34" charset="0"/>
                <a:cs typeface="Calibri" panose="020F0502020204030204" pitchFamily="34" charset="0"/>
              </a:rPr>
              <a:t>(Includes biologics)</a:t>
            </a:r>
          </a:p>
          <a:p>
            <a:pPr marL="400050" lvl="1" indent="0">
              <a:buNone/>
            </a:pPr>
            <a:r>
              <a:rPr lang="en-US" dirty="0">
                <a:latin typeface="Calibri" panose="020F0502020204030204" pitchFamily="34" charset="0"/>
                <a:cs typeface="Calibri" panose="020F0502020204030204" pitchFamily="34" charset="0"/>
              </a:rPr>
              <a:t>Three Areas of Focus:</a:t>
            </a:r>
          </a:p>
          <a:p>
            <a:pPr marL="400050" lvl="1" indent="0">
              <a:buNone/>
            </a:pPr>
            <a:r>
              <a:rPr lang="en-US" b="1" dirty="0">
                <a:latin typeface="Calibri" panose="020F0502020204030204" pitchFamily="34" charset="0"/>
                <a:cs typeface="Calibri" panose="020F0502020204030204" pitchFamily="34" charset="0"/>
              </a:rPr>
              <a:t>1. Design of the Product and its container closure system</a:t>
            </a:r>
          </a:p>
          <a:p>
            <a:pPr marL="400050" lvl="1" indent="0">
              <a:buNone/>
            </a:pPr>
            <a:r>
              <a:rPr lang="en-US" b="1" dirty="0">
                <a:latin typeface="Calibri" panose="020F0502020204030204" pitchFamily="34" charset="0"/>
                <a:cs typeface="Calibri" panose="020F0502020204030204" pitchFamily="34" charset="0"/>
              </a:rPr>
              <a:t>2. Container label and carton labeling design; and </a:t>
            </a:r>
          </a:p>
          <a:p>
            <a:pPr marL="400050" lvl="1" indent="0">
              <a:buNone/>
            </a:pPr>
            <a:r>
              <a:rPr lang="en-US" b="1" dirty="0">
                <a:latin typeface="Calibri" panose="020F0502020204030204" pitchFamily="34" charset="0"/>
                <a:cs typeface="Calibri" panose="020F0502020204030204" pitchFamily="34" charset="0"/>
              </a:rPr>
              <a:t>3. Developing and Selecting Proposed Proprietary Names</a:t>
            </a:r>
          </a:p>
          <a:p>
            <a:pPr marL="400050" lvl="1" indent="0">
              <a:buNone/>
            </a:pPr>
            <a:r>
              <a:rPr lang="en-US" dirty="0">
                <a:latin typeface="Calibri" panose="020F0502020204030204" pitchFamily="34" charset="0"/>
                <a:cs typeface="Calibri" panose="020F0502020204030204" pitchFamily="34" charset="0"/>
              </a:rPr>
              <a:t>GOAL:</a:t>
            </a:r>
          </a:p>
          <a:p>
            <a:pPr marL="400050" lvl="1" indent="0">
              <a:buNone/>
            </a:pPr>
            <a:r>
              <a:rPr lang="en-US" dirty="0">
                <a:latin typeface="Calibri" panose="020F0502020204030204" pitchFamily="34" charset="0"/>
                <a:cs typeface="Calibri" panose="020F0502020204030204" pitchFamily="34" charset="0"/>
              </a:rPr>
              <a:t>Practices to help “…not cause or contribute to medication errors, or otherwise contribute to the misbranding of the drug.”</a:t>
            </a:r>
          </a:p>
          <a:p>
            <a:pPr marL="400050" lvl="1" indent="0">
              <a:buNone/>
            </a:pPr>
            <a:endParaRPr lang="en-US" dirty="0">
              <a:latin typeface="Calibri" panose="020F0502020204030204" pitchFamily="34" charset="0"/>
              <a:cs typeface="Calibri" panose="020F0502020204030204" pitchFamily="34" charset="0"/>
            </a:endParaRPr>
          </a:p>
          <a:p>
            <a:pPr marL="0" indent="0">
              <a:buNone/>
            </a:pPr>
            <a:endParaRPr lang="en-US" dirty="0"/>
          </a:p>
        </p:txBody>
      </p:sp>
      <p:sp>
        <p:nvSpPr>
          <p:cNvPr id="5" name="Slide Number Placeholder 4"/>
          <p:cNvSpPr>
            <a:spLocks noGrp="1"/>
          </p:cNvSpPr>
          <p:nvPr>
            <p:ph type="sldNum" sz="quarter" idx="12"/>
          </p:nvPr>
        </p:nvSpPr>
        <p:spPr/>
        <p:txBody>
          <a:bodyPr/>
          <a:lstStyle/>
          <a:p>
            <a:fld id="{9622E647-32D5-435A-AE3D-258129A30108}" type="slidenum">
              <a:rPr lang="en-US" smtClean="0"/>
              <a:t>21</a:t>
            </a:fld>
            <a:endParaRPr lang="en-US"/>
          </a:p>
        </p:txBody>
      </p:sp>
      <p:pic>
        <p:nvPicPr>
          <p:cNvPr id="6" name="Picture 5"/>
          <p:cNvPicPr>
            <a:picLocks noChangeAspect="1"/>
          </p:cNvPicPr>
          <p:nvPr/>
        </p:nvPicPr>
        <p:blipFill>
          <a:blip r:embed="rId2"/>
          <a:stretch>
            <a:fillRect/>
          </a:stretch>
        </p:blipFill>
        <p:spPr>
          <a:xfrm>
            <a:off x="5451228" y="66650"/>
            <a:ext cx="3666027" cy="1000149"/>
          </a:xfrm>
          <a:prstGeom prst="rect">
            <a:avLst/>
          </a:prstGeom>
        </p:spPr>
      </p:pic>
      <p:sp>
        <p:nvSpPr>
          <p:cNvPr id="7" name="Footer Placeholder 4"/>
          <p:cNvSpPr>
            <a:spLocks noGrp="1"/>
          </p:cNvSpPr>
          <p:nvPr>
            <p:ph type="ftr" sz="quarter" idx="11"/>
          </p:nvPr>
        </p:nvSpPr>
        <p:spPr>
          <a:xfrm>
            <a:off x="3124200" y="6454008"/>
            <a:ext cx="2895600" cy="365125"/>
          </a:xfrm>
        </p:spPr>
        <p:txBody>
          <a:bodyPr/>
          <a:lstStyle/>
          <a:p>
            <a:pPr>
              <a:defRPr/>
            </a:pPr>
            <a:r>
              <a:rPr lang="en-US" dirty="0"/>
              <a:t>© 2018 Eli Lilly and Company </a:t>
            </a:r>
          </a:p>
        </p:txBody>
      </p:sp>
    </p:spTree>
    <p:extLst>
      <p:ext uri="{BB962C8B-B14F-4D97-AF65-F5344CB8AC3E}">
        <p14:creationId xmlns:p14="http://schemas.microsoft.com/office/powerpoint/2010/main" val="4036819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8" y="-3688"/>
            <a:ext cx="8532055" cy="1143000"/>
          </a:xfrm>
        </p:spPr>
        <p:txBody>
          <a:bodyPr/>
          <a:lstStyle/>
          <a:p>
            <a:r>
              <a:rPr lang="en-US" sz="4000" b="1" dirty="0">
                <a:latin typeface="Calibri" panose="020F0502020204030204" pitchFamily="34" charset="0"/>
                <a:cs typeface="Calibri" panose="020F0502020204030204" pitchFamily="34" charset="0"/>
              </a:rPr>
              <a:t>The </a:t>
            </a:r>
            <a:r>
              <a:rPr lang="en-US" sz="4000" b="1" dirty="0" err="1">
                <a:latin typeface="Calibri" panose="020F0502020204030204" pitchFamily="34" charset="0"/>
                <a:cs typeface="Calibri" panose="020F0502020204030204" pitchFamily="34" charset="0"/>
              </a:rPr>
              <a:t>Guidances</a:t>
            </a:r>
            <a:r>
              <a:rPr lang="en-US" sz="4000" b="1" dirty="0">
                <a:latin typeface="Calibri" panose="020F0502020204030204" pitchFamily="34" charset="0"/>
                <a:cs typeface="Calibri" panose="020F0502020204030204" pitchFamily="34" charset="0"/>
              </a:rPr>
              <a:t> for</a:t>
            </a:r>
            <a:br>
              <a:rPr lang="en-US" sz="4000" b="1" dirty="0">
                <a:latin typeface="Calibri" panose="020F0502020204030204" pitchFamily="34" charset="0"/>
                <a:cs typeface="Calibri" panose="020F0502020204030204" pitchFamily="34" charset="0"/>
              </a:rPr>
            </a:br>
            <a:r>
              <a:rPr lang="en-US" sz="4000" b="1" dirty="0">
                <a:latin typeface="Calibri" panose="020F0502020204030204" pitchFamily="34" charset="0"/>
                <a:cs typeface="Calibri" panose="020F0502020204030204" pitchFamily="34" charset="0"/>
              </a:rPr>
              <a:t>Proprietary Names</a:t>
            </a:r>
          </a:p>
        </p:txBody>
      </p:sp>
      <p:sp>
        <p:nvSpPr>
          <p:cNvPr id="5" name="Slide Number Placeholder 4"/>
          <p:cNvSpPr>
            <a:spLocks noGrp="1"/>
          </p:cNvSpPr>
          <p:nvPr>
            <p:ph type="sldNum" sz="quarter" idx="12"/>
          </p:nvPr>
        </p:nvSpPr>
        <p:spPr/>
        <p:txBody>
          <a:bodyPr/>
          <a:lstStyle/>
          <a:p>
            <a:fld id="{9622E647-32D5-435A-AE3D-258129A30108}" type="slidenum">
              <a:rPr lang="en-US" smtClean="0"/>
              <a:t>22</a:t>
            </a:fld>
            <a:endParaRPr lang="en-US"/>
          </a:p>
        </p:txBody>
      </p:sp>
      <p:sp>
        <p:nvSpPr>
          <p:cNvPr id="6" name="Rectangle 5"/>
          <p:cNvSpPr/>
          <p:nvPr/>
        </p:nvSpPr>
        <p:spPr>
          <a:xfrm>
            <a:off x="457200" y="1415378"/>
            <a:ext cx="8313938" cy="3693319"/>
          </a:xfrm>
          <a:prstGeom prst="rect">
            <a:avLst/>
          </a:prstGeom>
        </p:spPr>
        <p:txBody>
          <a:bodyPr wrap="square">
            <a:spAutoFit/>
          </a:bodyPr>
          <a:lstStyle/>
          <a:p>
            <a:pPr marL="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Guidance for Industry “Best Practices in Developing Proprietary Names for Drugs”  U.S. Department of Health and Human Services Food and Drug Administration Center for Drug Evaluation and Research Center for Biologics Evaluation and Research May 2014 Drug Safety.  </a:t>
            </a:r>
            <a:r>
              <a:rPr lang="en-US" dirty="0">
                <a:latin typeface="Calibri" panose="020F0502020204030204" pitchFamily="34" charset="0"/>
                <a:ea typeface="Calibri" panose="020F0502020204030204" pitchFamily="34" charset="0"/>
                <a:cs typeface="Times New Roman" panose="02020603050405020304" pitchFamily="18" charset="0"/>
                <a:hlinkClick r:id="rId2"/>
              </a:rPr>
              <a:t>https://www.fda.gov/ucm/groups/fdagov-public/@fdagov-drugs-gen/documents/document/ucm398997.pdf</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“Contents of a Complete Submission for the Evaluation of Proprietary Names” Guidance for Industry U.S. Department of Health and Human Services Food and Drug Administration Center for Drug Evaluation and Research (CDER) Center for Biologics Evaluation and Research (CBER) - April 2016 - Labeling Revision 1. </a:t>
            </a:r>
          </a:p>
          <a:p>
            <a:pPr marL="0" marR="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https://www.fda.gov/ucm/groups/fdagov-public/@fdagov-drugs-gen/documents/document/ucm075068.pdf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5451228" y="66650"/>
            <a:ext cx="3666027" cy="1000149"/>
          </a:xfrm>
          <a:prstGeom prst="rect">
            <a:avLst/>
          </a:prstGeom>
        </p:spPr>
      </p:pic>
      <p:sp>
        <p:nvSpPr>
          <p:cNvPr id="8" name="Footer Placeholder 4"/>
          <p:cNvSpPr>
            <a:spLocks noGrp="1"/>
          </p:cNvSpPr>
          <p:nvPr>
            <p:ph type="ftr" sz="quarter" idx="11"/>
          </p:nvPr>
        </p:nvSpPr>
        <p:spPr>
          <a:xfrm>
            <a:off x="3124200" y="6454008"/>
            <a:ext cx="2895600" cy="365125"/>
          </a:xfrm>
        </p:spPr>
        <p:txBody>
          <a:bodyPr/>
          <a:lstStyle/>
          <a:p>
            <a:pPr>
              <a:defRPr/>
            </a:pPr>
            <a:r>
              <a:rPr lang="en-US" dirty="0"/>
              <a:t>© 2018 Eli Lilly and Company </a:t>
            </a:r>
          </a:p>
        </p:txBody>
      </p:sp>
    </p:spTree>
    <p:extLst>
      <p:ext uri="{BB962C8B-B14F-4D97-AF65-F5344CB8AC3E}">
        <p14:creationId xmlns:p14="http://schemas.microsoft.com/office/powerpoint/2010/main" val="186171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8" y="78373"/>
            <a:ext cx="8532055" cy="1143000"/>
          </a:xfrm>
        </p:spPr>
        <p:txBody>
          <a:bodyPr/>
          <a:lstStyle/>
          <a:p>
            <a:r>
              <a:rPr lang="en-US" b="1" dirty="0">
                <a:latin typeface="Calibri" panose="020F0502020204030204" pitchFamily="34" charset="0"/>
                <a:cs typeface="Calibri" panose="020F0502020204030204" pitchFamily="34" charset="0"/>
              </a:rPr>
              <a:t>The </a:t>
            </a:r>
            <a:r>
              <a:rPr lang="en-US" b="1" dirty="0" err="1">
                <a:latin typeface="Calibri" panose="020F0502020204030204" pitchFamily="34" charset="0"/>
                <a:cs typeface="Calibri" panose="020F0502020204030204" pitchFamily="34" charset="0"/>
              </a:rPr>
              <a:t>Guidances</a:t>
            </a:r>
            <a:r>
              <a:rPr lang="en-US" b="1" dirty="0">
                <a:latin typeface="Calibri" panose="020F0502020204030204" pitchFamily="34" charset="0"/>
                <a:cs typeface="Calibri" panose="020F0502020204030204" pitchFamily="34" charset="0"/>
              </a:rPr>
              <a:t> – Proprietary Names</a:t>
            </a:r>
          </a:p>
        </p:txBody>
      </p:sp>
      <p:sp>
        <p:nvSpPr>
          <p:cNvPr id="5" name="Slide Number Placeholder 4"/>
          <p:cNvSpPr>
            <a:spLocks noGrp="1"/>
          </p:cNvSpPr>
          <p:nvPr>
            <p:ph type="sldNum" sz="quarter" idx="12"/>
          </p:nvPr>
        </p:nvSpPr>
        <p:spPr/>
        <p:txBody>
          <a:bodyPr/>
          <a:lstStyle/>
          <a:p>
            <a:fld id="{9622E647-32D5-435A-AE3D-258129A30108}" type="slidenum">
              <a:rPr lang="en-US" smtClean="0"/>
              <a:t>23</a:t>
            </a:fld>
            <a:endParaRPr lang="en-US"/>
          </a:p>
        </p:txBody>
      </p:sp>
      <p:sp>
        <p:nvSpPr>
          <p:cNvPr id="6" name="Rectangle 5"/>
          <p:cNvSpPr/>
          <p:nvPr/>
        </p:nvSpPr>
        <p:spPr>
          <a:xfrm>
            <a:off x="77373" y="1162159"/>
            <a:ext cx="8968154" cy="1600438"/>
          </a:xfrm>
          <a:prstGeom prst="rect">
            <a:avLst/>
          </a:prstGeom>
        </p:spPr>
        <p:txBody>
          <a:bodyPr wrap="square">
            <a:spAutoFit/>
          </a:bodyPr>
          <a:lstStyle/>
          <a:p>
            <a:pPr marL="0" marR="0">
              <a:spcBef>
                <a:spcPts val="0"/>
              </a:spcBef>
              <a:spcAft>
                <a:spcPts val="0"/>
              </a:spcAft>
            </a:pPr>
            <a:r>
              <a:rPr lang="en-US" sz="4000" dirty="0">
                <a:latin typeface="Calibri" panose="020F0502020204030204" pitchFamily="34" charset="0"/>
                <a:ea typeface="Calibri" panose="020F0502020204030204" pitchFamily="34" charset="0"/>
                <a:cs typeface="Times New Roman" panose="02020603050405020304" pitchFamily="18" charset="0"/>
              </a:rPr>
              <a:t>“Best Practices in Developing Proprietary Names for Drugs</a:t>
            </a:r>
            <a:r>
              <a:rPr lang="en-US" sz="2800" dirty="0">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36097" y="2528800"/>
            <a:ext cx="8328072" cy="4401205"/>
          </a:xfrm>
          <a:prstGeom prst="rect">
            <a:avLst/>
          </a:prstGeom>
        </p:spPr>
        <p:txBody>
          <a:bodyPr wrap="square">
            <a:spAutoFit/>
          </a:bodyPr>
          <a:lstStyle/>
          <a:p>
            <a:pPr marL="457200" indent="-457200">
              <a:buFont typeface="Arial" panose="020B0604020202020204" pitchFamily="34" charset="0"/>
              <a:buChar char="•"/>
            </a:pPr>
            <a:r>
              <a:rPr lang="en-US" sz="2800" dirty="0">
                <a:solidFill>
                  <a:srgbClr val="000000"/>
                </a:solidFill>
                <a:latin typeface="Times New Roman" panose="02020603050405020304" pitchFamily="18" charset="0"/>
              </a:rPr>
              <a:t>FDA’s objections to proposed proprietary names are often for readily-identifiable reasons. </a:t>
            </a:r>
          </a:p>
          <a:p>
            <a:pPr marL="457200" indent="-457200">
              <a:buFont typeface="Arial" panose="020B0604020202020204" pitchFamily="34" charset="0"/>
              <a:buChar char="•"/>
            </a:pPr>
            <a:r>
              <a:rPr lang="en-US" sz="2800" dirty="0">
                <a:solidFill>
                  <a:srgbClr val="000000"/>
                </a:solidFill>
                <a:latin typeface="Times New Roman" panose="02020603050405020304" pitchFamily="18" charset="0"/>
              </a:rPr>
              <a:t>Practices outlined have led to names that FDA found objectionable and should be avoided </a:t>
            </a:r>
          </a:p>
          <a:p>
            <a:pPr marL="457200" indent="-457200">
              <a:buFont typeface="Arial" panose="020B0604020202020204" pitchFamily="34" charset="0"/>
              <a:buChar char="•"/>
            </a:pPr>
            <a:r>
              <a:rPr lang="en-US" sz="2800" dirty="0">
                <a:solidFill>
                  <a:srgbClr val="000000"/>
                </a:solidFill>
                <a:latin typeface="Times New Roman" panose="02020603050405020304" pitchFamily="18" charset="0"/>
              </a:rPr>
              <a:t>Proposed proprietary names that fail preliminary screening are unlikely to be viable candidates for FDA acceptance </a:t>
            </a:r>
          </a:p>
          <a:p>
            <a:pPr marL="457200" indent="-457200">
              <a:buFont typeface="Arial" panose="020B0604020202020204" pitchFamily="34" charset="0"/>
              <a:buChar char="•"/>
            </a:pPr>
            <a:r>
              <a:rPr lang="en-US" sz="2800" dirty="0">
                <a:solidFill>
                  <a:srgbClr val="000000"/>
                </a:solidFill>
                <a:latin typeface="Times New Roman" panose="02020603050405020304" pitchFamily="18" charset="0"/>
              </a:rPr>
              <a:t>A full assessment of safety and misbranding concerns is required for submission for FDA review. </a:t>
            </a:r>
          </a:p>
          <a:p>
            <a:endParaRPr lang="en-US" sz="2800" dirty="0"/>
          </a:p>
        </p:txBody>
      </p:sp>
      <p:sp>
        <p:nvSpPr>
          <p:cNvPr id="7" name="Footer Placeholder 4"/>
          <p:cNvSpPr>
            <a:spLocks noGrp="1"/>
          </p:cNvSpPr>
          <p:nvPr>
            <p:ph type="ftr" sz="quarter" idx="11"/>
          </p:nvPr>
        </p:nvSpPr>
        <p:spPr>
          <a:xfrm>
            <a:off x="3124200" y="6471764"/>
            <a:ext cx="2895600" cy="365125"/>
          </a:xfrm>
        </p:spPr>
        <p:txBody>
          <a:bodyPr/>
          <a:lstStyle/>
          <a:p>
            <a:pPr>
              <a:defRPr/>
            </a:pPr>
            <a:r>
              <a:rPr lang="en-US" dirty="0"/>
              <a:t>© 2018 Eli Lilly and Company </a:t>
            </a:r>
          </a:p>
        </p:txBody>
      </p:sp>
    </p:spTree>
    <p:extLst>
      <p:ext uri="{BB962C8B-B14F-4D97-AF65-F5344CB8AC3E}">
        <p14:creationId xmlns:p14="http://schemas.microsoft.com/office/powerpoint/2010/main" val="3620696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0FC46B0-1CE3-E543-A2FD-586639F99AB1}" type="datetime1">
              <a:rPr lang="en-US" smtClean="0"/>
              <a:pPr>
                <a:defRPr/>
              </a:pPr>
              <a:t>4/9/18</a:t>
            </a:fld>
            <a:endParaRPr lang="en-US" dirty="0"/>
          </a:p>
        </p:txBody>
      </p:sp>
      <p:sp>
        <p:nvSpPr>
          <p:cNvPr id="3" name="Footer Placeholder 2"/>
          <p:cNvSpPr>
            <a:spLocks noGrp="1"/>
          </p:cNvSpPr>
          <p:nvPr>
            <p:ph type="ftr" sz="quarter" idx="11"/>
          </p:nvPr>
        </p:nvSpPr>
        <p:spPr/>
        <p:txBody>
          <a:bodyPr/>
          <a:lstStyle/>
          <a:p>
            <a:pPr>
              <a:defRPr/>
            </a:pPr>
            <a:r>
              <a:rPr lang="en-US"/>
              <a:t>Company Confidential  © 2017 Eli Lilly and Company </a:t>
            </a:r>
            <a:endParaRPr lang="en-US" dirty="0"/>
          </a:p>
        </p:txBody>
      </p:sp>
      <p:sp>
        <p:nvSpPr>
          <p:cNvPr id="4" name="Slide Number Placeholder 3"/>
          <p:cNvSpPr>
            <a:spLocks noGrp="1"/>
          </p:cNvSpPr>
          <p:nvPr>
            <p:ph type="sldNum" sz="quarter" idx="12"/>
          </p:nvPr>
        </p:nvSpPr>
        <p:spPr/>
        <p:txBody>
          <a:bodyPr/>
          <a:lstStyle/>
          <a:p>
            <a:pPr>
              <a:defRPr/>
            </a:pPr>
            <a:fld id="{AB6817D4-C237-9C48-B055-D56E04DD8810}" type="slidenum">
              <a:rPr lang="en-US" smtClean="0"/>
              <a:pPr>
                <a:defRPr/>
              </a:pPr>
              <a:t>24</a:t>
            </a:fld>
            <a:endParaRPr lang="en-US" dirty="0"/>
          </a:p>
        </p:txBody>
      </p:sp>
      <p:pic>
        <p:nvPicPr>
          <p:cNvPr id="5" name="Picture 4"/>
          <p:cNvPicPr>
            <a:picLocks noChangeAspect="1"/>
          </p:cNvPicPr>
          <p:nvPr/>
        </p:nvPicPr>
        <p:blipFill>
          <a:blip r:embed="rId2"/>
          <a:stretch>
            <a:fillRect/>
          </a:stretch>
        </p:blipFill>
        <p:spPr>
          <a:xfrm>
            <a:off x="51773" y="0"/>
            <a:ext cx="6144853" cy="6752492"/>
          </a:xfrm>
          <a:prstGeom prst="rect">
            <a:avLst/>
          </a:prstGeom>
        </p:spPr>
      </p:pic>
      <p:pic>
        <p:nvPicPr>
          <p:cNvPr id="6" name="Picture 5"/>
          <p:cNvPicPr>
            <a:picLocks noChangeAspect="1"/>
          </p:cNvPicPr>
          <p:nvPr/>
        </p:nvPicPr>
        <p:blipFill>
          <a:blip r:embed="rId3"/>
          <a:stretch>
            <a:fillRect/>
          </a:stretch>
        </p:blipFill>
        <p:spPr>
          <a:xfrm>
            <a:off x="6196626" y="66650"/>
            <a:ext cx="2920629" cy="1000149"/>
          </a:xfrm>
          <a:prstGeom prst="rect">
            <a:avLst/>
          </a:prstGeom>
        </p:spPr>
      </p:pic>
      <p:sp>
        <p:nvSpPr>
          <p:cNvPr id="7" name="Rectangular Callout 6"/>
          <p:cNvSpPr/>
          <p:nvPr/>
        </p:nvSpPr>
        <p:spPr>
          <a:xfrm>
            <a:off x="6196626" y="2836985"/>
            <a:ext cx="2701189" cy="2051538"/>
          </a:xfrm>
          <a:prstGeom prst="wedgeRectCallout">
            <a:avLst>
              <a:gd name="adj1" fmla="val -64284"/>
              <a:gd name="adj2" fmla="val 77415"/>
            </a:avLst>
          </a:prstGeom>
          <a:gradFill>
            <a:gsLst>
              <a:gs pos="0">
                <a:schemeClr val="accent4">
                  <a:lumMod val="75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LASA Analysis and POCA  </a:t>
            </a:r>
            <a:r>
              <a:rPr lang="en-US" u="sng" dirty="0"/>
              <a:t>&lt;54% (LOW); &gt;55 but &lt;69% (MODERATE); &gt;70% but &lt;100</a:t>
            </a:r>
            <a:r>
              <a:rPr lang="en-US" dirty="0"/>
              <a:t>% (HIGH)</a:t>
            </a:r>
          </a:p>
        </p:txBody>
      </p:sp>
      <p:sp>
        <p:nvSpPr>
          <p:cNvPr id="8" name="Footer Placeholder 4"/>
          <p:cNvSpPr txBox="1">
            <a:spLocks/>
          </p:cNvSpPr>
          <p:nvPr/>
        </p:nvSpPr>
        <p:spPr>
          <a:xfrm>
            <a:off x="5902915" y="6454008"/>
            <a:ext cx="2895600" cy="365125"/>
          </a:xfrm>
          <a:prstGeom prst="rect">
            <a:avLst/>
          </a:prstGeom>
        </p:spPr>
        <p:txBody>
          <a:bodyPr vert="horz" lIns="91440" tIns="45720" rIns="91440" bIns="45720" rtlCol="0" anchor="ctr"/>
          <a:lstStyle>
            <a:defPPr>
              <a:defRPr lang="en-US"/>
            </a:defPPr>
            <a:lvl1pPr algn="ctr" defTabSz="457200" rtl="0" fontAlgn="auto">
              <a:spcBef>
                <a:spcPts val="0"/>
              </a:spcBef>
              <a:spcAft>
                <a:spcPts val="0"/>
              </a:spcAft>
              <a:defRPr sz="800" kern="1200">
                <a:solidFill>
                  <a:schemeClr val="accent2"/>
                </a:solidFill>
                <a:latin typeface="+mn-lt"/>
                <a:ea typeface="+mn-ea"/>
                <a:cs typeface="DIN-Regular"/>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a:t>© 2018 Eli Lilly and Company </a:t>
            </a:r>
            <a:endParaRPr lang="en-US" dirty="0"/>
          </a:p>
        </p:txBody>
      </p:sp>
    </p:spTree>
    <p:extLst>
      <p:ext uri="{BB962C8B-B14F-4D97-AF65-F5344CB8AC3E}">
        <p14:creationId xmlns:p14="http://schemas.microsoft.com/office/powerpoint/2010/main" val="2799916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p:cNvSpPr txBox="1">
            <a:spLocks/>
          </p:cNvSpPr>
          <p:nvPr/>
        </p:nvSpPr>
        <p:spPr bwMode="auto">
          <a:xfrm>
            <a:off x="339212" y="441278"/>
            <a:ext cx="7875639"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Arial"/>
                <a:ea typeface="+mj-ea"/>
                <a:cs typeface="+mj-cs"/>
              </a:rPr>
              <a:t>CDER: FY10-FY17** Name Denial Reasons</a:t>
            </a:r>
          </a:p>
        </p:txBody>
      </p:sp>
      <p:graphicFrame>
        <p:nvGraphicFramePr>
          <p:cNvPr id="6" name="Table 5"/>
          <p:cNvGraphicFramePr>
            <a:graphicFrameLocks noGrp="1"/>
          </p:cNvGraphicFramePr>
          <p:nvPr>
            <p:extLst>
              <p:ext uri="{D42A27DB-BD31-4B8C-83A1-F6EECF244321}">
                <p14:modId xmlns:p14="http://schemas.microsoft.com/office/powerpoint/2010/main" val="1347244034"/>
              </p:ext>
            </p:extLst>
          </p:nvPr>
        </p:nvGraphicFramePr>
        <p:xfrm>
          <a:off x="0" y="1355678"/>
          <a:ext cx="9190135" cy="4644069"/>
        </p:xfrm>
        <a:graphic>
          <a:graphicData uri="http://schemas.openxmlformats.org/drawingml/2006/table">
            <a:tbl>
              <a:tblPr/>
              <a:tblGrid>
                <a:gridCol w="2522782">
                  <a:extLst>
                    <a:ext uri="{9D8B030D-6E8A-4147-A177-3AD203B41FA5}">
                      <a16:colId xmlns:a16="http://schemas.microsoft.com/office/drawing/2014/main" val="20000"/>
                    </a:ext>
                  </a:extLst>
                </a:gridCol>
                <a:gridCol w="780861">
                  <a:extLst>
                    <a:ext uri="{9D8B030D-6E8A-4147-A177-3AD203B41FA5}">
                      <a16:colId xmlns:a16="http://schemas.microsoft.com/office/drawing/2014/main" val="20001"/>
                    </a:ext>
                  </a:extLst>
                </a:gridCol>
                <a:gridCol w="780861">
                  <a:extLst>
                    <a:ext uri="{9D8B030D-6E8A-4147-A177-3AD203B41FA5}">
                      <a16:colId xmlns:a16="http://schemas.microsoft.com/office/drawing/2014/main" val="20002"/>
                    </a:ext>
                  </a:extLst>
                </a:gridCol>
                <a:gridCol w="900994">
                  <a:extLst>
                    <a:ext uri="{9D8B030D-6E8A-4147-A177-3AD203B41FA5}">
                      <a16:colId xmlns:a16="http://schemas.microsoft.com/office/drawing/2014/main" val="20003"/>
                    </a:ext>
                  </a:extLst>
                </a:gridCol>
                <a:gridCol w="961060">
                  <a:extLst>
                    <a:ext uri="{9D8B030D-6E8A-4147-A177-3AD203B41FA5}">
                      <a16:colId xmlns:a16="http://schemas.microsoft.com/office/drawing/2014/main" val="20004"/>
                    </a:ext>
                  </a:extLst>
                </a:gridCol>
                <a:gridCol w="780861">
                  <a:extLst>
                    <a:ext uri="{9D8B030D-6E8A-4147-A177-3AD203B41FA5}">
                      <a16:colId xmlns:a16="http://schemas.microsoft.com/office/drawing/2014/main" val="20005"/>
                    </a:ext>
                  </a:extLst>
                </a:gridCol>
                <a:gridCol w="780861">
                  <a:extLst>
                    <a:ext uri="{9D8B030D-6E8A-4147-A177-3AD203B41FA5}">
                      <a16:colId xmlns:a16="http://schemas.microsoft.com/office/drawing/2014/main" val="20006"/>
                    </a:ext>
                  </a:extLst>
                </a:gridCol>
                <a:gridCol w="780861">
                  <a:extLst>
                    <a:ext uri="{9D8B030D-6E8A-4147-A177-3AD203B41FA5}">
                      <a16:colId xmlns:a16="http://schemas.microsoft.com/office/drawing/2014/main" val="20007"/>
                    </a:ext>
                  </a:extLst>
                </a:gridCol>
                <a:gridCol w="900994">
                  <a:extLst>
                    <a:ext uri="{9D8B030D-6E8A-4147-A177-3AD203B41FA5}">
                      <a16:colId xmlns:a16="http://schemas.microsoft.com/office/drawing/2014/main" val="20008"/>
                    </a:ext>
                  </a:extLst>
                </a:gridCol>
              </a:tblGrid>
              <a:tr h="831268">
                <a:tc gridSpan="9">
                  <a:txBody>
                    <a:bodyPr/>
                    <a:lstStyle/>
                    <a:p>
                      <a:pPr marL="0" marR="0" algn="ctr">
                        <a:lnSpc>
                          <a:spcPct val="115000"/>
                        </a:lnSpc>
                        <a:spcBef>
                          <a:spcPts val="0"/>
                        </a:spcBef>
                        <a:spcAft>
                          <a:spcPts val="1000"/>
                        </a:spcAft>
                      </a:pPr>
                      <a:r>
                        <a:rPr lang="en-US" sz="1800" b="1" dirty="0">
                          <a:effectLst/>
                          <a:latin typeface="Calibri"/>
                          <a:ea typeface="Calibri"/>
                          <a:cs typeface="Times New Roman"/>
                        </a:rPr>
                        <a:t>CDER Denials by Fiscal Year (NDA/BLA and IND)</a:t>
                      </a:r>
                      <a:endParaRPr lang="en-US" sz="1800" dirty="0">
                        <a:effectLst/>
                        <a:latin typeface="Calibri"/>
                        <a:ea typeface="Calibri"/>
                        <a:cs typeface="Times New Roman"/>
                      </a:endParaRPr>
                    </a:p>
                  </a:txBody>
                  <a:tcPr marL="8965" marR="8965" marT="89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73847">
                <a:tc>
                  <a:txBody>
                    <a:bodyPr/>
                    <a:lstStyle/>
                    <a:p>
                      <a:pPr marL="0" marR="0">
                        <a:lnSpc>
                          <a:spcPct val="115000"/>
                        </a:lnSpc>
                        <a:spcBef>
                          <a:spcPts val="0"/>
                        </a:spcBef>
                        <a:spcAft>
                          <a:spcPts val="1000"/>
                        </a:spcAft>
                      </a:pPr>
                      <a:r>
                        <a:rPr lang="en-US" sz="1200" b="1">
                          <a:effectLst/>
                          <a:latin typeface="Calibri"/>
                          <a:ea typeface="Calibri"/>
                          <a:cs typeface="Times New Roman"/>
                        </a:rPr>
                        <a:t>Reasons Identified for Rejection (Misbranding or Safety)*</a:t>
                      </a:r>
                      <a:endParaRPr lang="en-US" sz="1200">
                        <a:effectLst/>
                        <a:latin typeface="Calibri"/>
                        <a:ea typeface="Calibri"/>
                        <a:cs typeface="Times New Roman"/>
                      </a:endParaRPr>
                    </a:p>
                  </a:txBody>
                  <a:tcPr marL="8965" marR="8965" marT="89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b="1">
                          <a:effectLst/>
                          <a:latin typeface="Calibri"/>
                          <a:ea typeface="Calibri"/>
                          <a:cs typeface="Times New Roman"/>
                        </a:rPr>
                        <a:t>2010 # Reasons</a:t>
                      </a:r>
                      <a:endParaRPr lang="en-US" sz="1400">
                        <a:effectLst/>
                        <a:latin typeface="Calibri"/>
                        <a:ea typeface="Calibri"/>
                        <a:cs typeface="Times New Roman"/>
                      </a:endParaRPr>
                    </a:p>
                  </a:txBody>
                  <a:tcPr marL="8965" marR="8965" marT="89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b="1">
                          <a:effectLst/>
                          <a:latin typeface="Calibri"/>
                          <a:ea typeface="Calibri"/>
                          <a:cs typeface="Times New Roman"/>
                        </a:rPr>
                        <a:t>2011 # Reasons</a:t>
                      </a:r>
                      <a:endParaRPr lang="en-US" sz="1400">
                        <a:effectLst/>
                        <a:latin typeface="Calibri"/>
                        <a:ea typeface="Calibri"/>
                        <a:cs typeface="Times New Roman"/>
                      </a:endParaRPr>
                    </a:p>
                  </a:txBody>
                  <a:tcPr marL="8965" marR="8965" marT="89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b="1">
                          <a:effectLst/>
                          <a:latin typeface="Calibri"/>
                          <a:ea typeface="Calibri"/>
                          <a:cs typeface="Times New Roman"/>
                        </a:rPr>
                        <a:t>2012 # Reasons</a:t>
                      </a:r>
                      <a:endParaRPr lang="en-US" sz="1400">
                        <a:effectLst/>
                        <a:latin typeface="Calibri"/>
                        <a:ea typeface="Calibri"/>
                        <a:cs typeface="Times New Roman"/>
                      </a:endParaRPr>
                    </a:p>
                  </a:txBody>
                  <a:tcPr marL="8965" marR="8965" marT="89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b="1">
                          <a:effectLst/>
                          <a:latin typeface="Calibri"/>
                          <a:ea typeface="Calibri"/>
                          <a:cs typeface="Times New Roman"/>
                        </a:rPr>
                        <a:t>2013 # Reasons</a:t>
                      </a:r>
                      <a:endParaRPr lang="en-US" sz="1400">
                        <a:effectLst/>
                        <a:latin typeface="Calibri"/>
                        <a:ea typeface="Calibri"/>
                        <a:cs typeface="Times New Roman"/>
                      </a:endParaRPr>
                    </a:p>
                  </a:txBody>
                  <a:tcPr marL="8965" marR="8965" marT="89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b="1">
                          <a:effectLst/>
                          <a:latin typeface="Calibri"/>
                          <a:ea typeface="Calibri"/>
                          <a:cs typeface="Times New Roman"/>
                        </a:rPr>
                        <a:t>2014 # Reasons</a:t>
                      </a:r>
                      <a:endParaRPr lang="en-US" sz="1400">
                        <a:effectLst/>
                        <a:latin typeface="Calibri"/>
                        <a:ea typeface="Calibri"/>
                        <a:cs typeface="Times New Roman"/>
                      </a:endParaRPr>
                    </a:p>
                  </a:txBody>
                  <a:tcPr marL="8965" marR="8965" marT="89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b="1">
                          <a:effectLst/>
                          <a:latin typeface="Calibri"/>
                          <a:ea typeface="Calibri"/>
                          <a:cs typeface="Times New Roman"/>
                        </a:rPr>
                        <a:t>2015 # Reasons</a:t>
                      </a:r>
                      <a:endParaRPr lang="en-US" sz="1400">
                        <a:effectLst/>
                        <a:latin typeface="Calibri"/>
                        <a:ea typeface="Calibri"/>
                        <a:cs typeface="Times New Roman"/>
                      </a:endParaRPr>
                    </a:p>
                  </a:txBody>
                  <a:tcPr marL="8965" marR="8965" marT="89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b="1">
                          <a:effectLst/>
                          <a:latin typeface="Calibri"/>
                          <a:ea typeface="Calibri"/>
                          <a:cs typeface="Times New Roman"/>
                        </a:rPr>
                        <a:t>2016 # Reasons</a:t>
                      </a:r>
                      <a:endParaRPr lang="en-US" sz="1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b="1">
                          <a:effectLst/>
                          <a:latin typeface="Calibri"/>
                          <a:ea typeface="Calibri"/>
                          <a:cs typeface="Times New Roman"/>
                        </a:rPr>
                        <a:t>2017** # Reasons</a:t>
                      </a:r>
                      <a:endParaRPr lang="en-US" sz="14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7085">
                <a:tc>
                  <a:txBody>
                    <a:bodyPr/>
                    <a:lstStyle/>
                    <a:p>
                      <a:pPr marL="0" marR="0">
                        <a:lnSpc>
                          <a:spcPct val="115000"/>
                        </a:lnSpc>
                        <a:spcBef>
                          <a:spcPts val="0"/>
                        </a:spcBef>
                        <a:spcAft>
                          <a:spcPts val="1000"/>
                        </a:spcAft>
                      </a:pPr>
                      <a:r>
                        <a:rPr lang="en-US" sz="1200" b="1">
                          <a:effectLst/>
                          <a:latin typeface="Calibri"/>
                          <a:ea typeface="Calibri"/>
                          <a:cs typeface="Times New Roman"/>
                        </a:rPr>
                        <a:t>Misbranding</a:t>
                      </a:r>
                    </a:p>
                  </a:txBody>
                  <a:tcPr marL="8965" marR="8965" marT="89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effectLst/>
                          <a:latin typeface="Calibri"/>
                          <a:ea typeface="Calibri"/>
                          <a:cs typeface="Times New Roman"/>
                        </a:rPr>
                        <a:t>19</a:t>
                      </a:r>
                    </a:p>
                  </a:txBody>
                  <a:tcPr marL="8965" marR="8965" marT="89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effectLst/>
                          <a:latin typeface="Calibri"/>
                          <a:ea typeface="Calibri"/>
                          <a:cs typeface="Times New Roman"/>
                        </a:rPr>
                        <a:t>21</a:t>
                      </a:r>
                    </a:p>
                  </a:txBody>
                  <a:tcPr marL="8965" marR="8965" marT="89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effectLst/>
                          <a:latin typeface="Calibri"/>
                          <a:ea typeface="Calibri"/>
                          <a:cs typeface="Times New Roman"/>
                        </a:rPr>
                        <a:t>28</a:t>
                      </a:r>
                    </a:p>
                  </a:txBody>
                  <a:tcPr marL="8965" marR="8965" marT="89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effectLst/>
                          <a:latin typeface="Calibri"/>
                          <a:ea typeface="Calibri"/>
                          <a:cs typeface="Times New Roman"/>
                        </a:rPr>
                        <a:t>31</a:t>
                      </a:r>
                    </a:p>
                  </a:txBody>
                  <a:tcPr marL="8965" marR="8965" marT="89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effectLst/>
                          <a:latin typeface="Calibri"/>
                          <a:ea typeface="Calibri"/>
                          <a:cs typeface="Times New Roman"/>
                        </a:rPr>
                        <a:t>29</a:t>
                      </a:r>
                    </a:p>
                  </a:txBody>
                  <a:tcPr marL="8965" marR="8965" marT="89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effectLst/>
                          <a:latin typeface="Calibri"/>
                          <a:ea typeface="Calibri"/>
                          <a:cs typeface="Times New Roman"/>
                        </a:rPr>
                        <a:t>12</a:t>
                      </a:r>
                    </a:p>
                  </a:txBody>
                  <a:tcPr marL="8965" marR="8965" marT="89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effectLst/>
                          <a:latin typeface="Calibri"/>
                          <a:ea typeface="Calibri"/>
                          <a:cs typeface="Times New Roman"/>
                        </a:rPr>
                        <a:t>12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effectLst/>
                          <a:latin typeface="Calibri"/>
                          <a:ea typeface="Calibri"/>
                          <a:cs typeface="Times New Roman"/>
                        </a:rPr>
                        <a:t>11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02113">
                <a:tc>
                  <a:txBody>
                    <a:bodyPr/>
                    <a:lstStyle/>
                    <a:p>
                      <a:pPr marL="0" marR="0">
                        <a:lnSpc>
                          <a:spcPct val="115000"/>
                        </a:lnSpc>
                        <a:spcBef>
                          <a:spcPts val="0"/>
                        </a:spcBef>
                        <a:spcAft>
                          <a:spcPts val="1000"/>
                        </a:spcAft>
                      </a:pPr>
                      <a:r>
                        <a:rPr lang="en-US" sz="1200" b="1" dirty="0">
                          <a:effectLst/>
                          <a:latin typeface="Calibri"/>
                          <a:ea typeface="Calibri"/>
                          <a:cs typeface="Times New Roman"/>
                        </a:rPr>
                        <a:t>Safety (similar in spelling, writing, </a:t>
                      </a:r>
                      <a:br>
                        <a:rPr lang="en-US" sz="1200" b="1" dirty="0">
                          <a:effectLst/>
                          <a:latin typeface="Calibri"/>
                          <a:ea typeface="Calibri"/>
                          <a:cs typeface="Times New Roman"/>
                        </a:rPr>
                      </a:br>
                      <a:r>
                        <a:rPr lang="en-US" sz="1200" b="1" dirty="0">
                          <a:effectLst/>
                          <a:latin typeface="Calibri"/>
                          <a:ea typeface="Calibri"/>
                          <a:cs typeface="Times New Roman"/>
                        </a:rPr>
                        <a:t>or pronunciation) </a:t>
                      </a:r>
                    </a:p>
                  </a:txBody>
                  <a:tcPr marL="8965" marR="8965" marT="89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effectLst/>
                          <a:latin typeface="Calibri"/>
                          <a:ea typeface="Calibri"/>
                          <a:cs typeface="Times New Roman"/>
                        </a:rPr>
                        <a:t>177</a:t>
                      </a:r>
                    </a:p>
                  </a:txBody>
                  <a:tcPr marL="8965" marR="8965" marT="89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effectLst/>
                          <a:latin typeface="Calibri"/>
                          <a:ea typeface="Calibri"/>
                          <a:cs typeface="Times New Roman"/>
                        </a:rPr>
                        <a:t>170</a:t>
                      </a:r>
                    </a:p>
                  </a:txBody>
                  <a:tcPr marL="8965" marR="8965" marT="89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effectLst/>
                          <a:latin typeface="Calibri"/>
                          <a:ea typeface="Calibri"/>
                          <a:cs typeface="Times New Roman"/>
                        </a:rPr>
                        <a:t>199</a:t>
                      </a:r>
                    </a:p>
                  </a:txBody>
                  <a:tcPr marL="8965" marR="8965" marT="89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effectLst/>
                          <a:latin typeface="Calibri"/>
                          <a:ea typeface="Calibri"/>
                          <a:cs typeface="Times New Roman"/>
                        </a:rPr>
                        <a:t>120</a:t>
                      </a:r>
                    </a:p>
                  </a:txBody>
                  <a:tcPr marL="8965" marR="8965" marT="89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effectLst/>
                          <a:latin typeface="Calibri"/>
                          <a:ea typeface="Calibri"/>
                          <a:cs typeface="Times New Roman"/>
                        </a:rPr>
                        <a:t>72</a:t>
                      </a:r>
                    </a:p>
                  </a:txBody>
                  <a:tcPr marL="8965" marR="8965" marT="89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effectLst/>
                          <a:latin typeface="Calibri"/>
                          <a:ea typeface="Calibri"/>
                          <a:cs typeface="Times New Roman"/>
                        </a:rPr>
                        <a:t>81</a:t>
                      </a:r>
                    </a:p>
                  </a:txBody>
                  <a:tcPr marL="8965" marR="8965" marT="89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effectLst/>
                          <a:latin typeface="Calibri"/>
                          <a:ea typeface="Calibri"/>
                          <a:cs typeface="Times New Roman"/>
                        </a:rPr>
                        <a:t>108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effectLst/>
                          <a:latin typeface="Calibri"/>
                          <a:ea typeface="Calibri"/>
                          <a:cs typeface="Times New Roman"/>
                        </a:rPr>
                        <a:t>51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95912">
                <a:tc>
                  <a:txBody>
                    <a:bodyPr/>
                    <a:lstStyle/>
                    <a:p>
                      <a:pPr marL="0" marR="0">
                        <a:lnSpc>
                          <a:spcPct val="115000"/>
                        </a:lnSpc>
                        <a:spcBef>
                          <a:spcPts val="0"/>
                        </a:spcBef>
                        <a:spcAft>
                          <a:spcPts val="1000"/>
                        </a:spcAft>
                      </a:pPr>
                      <a:r>
                        <a:rPr lang="en-US" sz="1200" b="1" dirty="0">
                          <a:effectLst/>
                          <a:latin typeface="Calibri"/>
                          <a:ea typeface="Calibri"/>
                          <a:cs typeface="Times New Roman"/>
                        </a:rPr>
                        <a:t>Other Attributes Within the Name That Posed Risk for Error or Found to be Misleading</a:t>
                      </a:r>
                    </a:p>
                  </a:txBody>
                  <a:tcPr marL="8965" marR="8965" marT="89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effectLst/>
                          <a:latin typeface="Calibri"/>
                          <a:ea typeface="Calibri"/>
                          <a:cs typeface="Times New Roman"/>
                        </a:rPr>
                        <a:t>35</a:t>
                      </a:r>
                    </a:p>
                  </a:txBody>
                  <a:tcPr marL="8965" marR="8965" marT="89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effectLst/>
                          <a:latin typeface="Calibri"/>
                          <a:ea typeface="Calibri"/>
                          <a:cs typeface="Times New Roman"/>
                        </a:rPr>
                        <a:t>27</a:t>
                      </a:r>
                    </a:p>
                  </a:txBody>
                  <a:tcPr marL="8965" marR="8965" marT="89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effectLst/>
                          <a:latin typeface="Calibri"/>
                          <a:ea typeface="Calibri"/>
                          <a:cs typeface="Times New Roman"/>
                        </a:rPr>
                        <a:t>41</a:t>
                      </a:r>
                    </a:p>
                  </a:txBody>
                  <a:tcPr marL="8965" marR="8965" marT="89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effectLst/>
                          <a:latin typeface="Calibri"/>
                          <a:ea typeface="Calibri"/>
                          <a:cs typeface="Times New Roman"/>
                        </a:rPr>
                        <a:t>40</a:t>
                      </a:r>
                    </a:p>
                  </a:txBody>
                  <a:tcPr marL="8965" marR="8965" marT="89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effectLst/>
                          <a:latin typeface="Calibri"/>
                          <a:ea typeface="Calibri"/>
                          <a:cs typeface="Times New Roman"/>
                        </a:rPr>
                        <a:t>14</a:t>
                      </a:r>
                    </a:p>
                  </a:txBody>
                  <a:tcPr marL="8965" marR="8965" marT="89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effectLst/>
                          <a:latin typeface="Calibri"/>
                          <a:ea typeface="Calibri"/>
                          <a:cs typeface="Times New Roman"/>
                        </a:rPr>
                        <a:t>22</a:t>
                      </a:r>
                    </a:p>
                  </a:txBody>
                  <a:tcPr marL="8965" marR="8965" marT="89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effectLst/>
                          <a:latin typeface="Calibri"/>
                          <a:ea typeface="Calibri"/>
                          <a:cs typeface="Times New Roman"/>
                        </a:rPr>
                        <a:t>19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effectLst/>
                          <a:latin typeface="Calibri"/>
                          <a:ea typeface="Calibri"/>
                          <a:cs typeface="Times New Roman"/>
                        </a:rPr>
                        <a:t>10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93844">
                <a:tc gridSpan="9">
                  <a:txBody>
                    <a:bodyPr/>
                    <a:lstStyle/>
                    <a:p>
                      <a:pPr marL="0" marR="0">
                        <a:lnSpc>
                          <a:spcPct val="115000"/>
                        </a:lnSpc>
                        <a:spcBef>
                          <a:spcPts val="0"/>
                        </a:spcBef>
                        <a:spcAft>
                          <a:spcPts val="0"/>
                        </a:spcAft>
                      </a:pPr>
                      <a:r>
                        <a:rPr lang="en-US" sz="1000" dirty="0">
                          <a:effectLst/>
                          <a:latin typeface="Calibri"/>
                          <a:ea typeface="Calibri"/>
                          <a:cs typeface="Times New Roman"/>
                        </a:rPr>
                        <a:t>* Some of the proposed proprietary name denials may include n multiple reasons serving as the basis for denial. Thus, the total # of reasons cited in any given year will exceed the total number # of denial decisions issued.                                                                                                                                                              </a:t>
                      </a:r>
                    </a:p>
                    <a:p>
                      <a:pPr marL="0" marR="0">
                        <a:lnSpc>
                          <a:spcPct val="115000"/>
                        </a:lnSpc>
                        <a:spcBef>
                          <a:spcPts val="0"/>
                        </a:spcBef>
                        <a:spcAft>
                          <a:spcPts val="0"/>
                        </a:spcAft>
                      </a:pPr>
                      <a:r>
                        <a:rPr lang="en-US" sz="1000" dirty="0">
                          <a:effectLst/>
                          <a:latin typeface="Calibri"/>
                          <a:ea typeface="Calibri"/>
                          <a:cs typeface="Times New Roman"/>
                        </a:rPr>
                        <a:t>**FY 2017 CDER data from 01- Oct- 2016 through 14-Jun- 2017</a:t>
                      </a:r>
                    </a:p>
                  </a:txBody>
                  <a:tcPr marL="8965" marR="8965" marT="89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2" name="Oval 1"/>
          <p:cNvSpPr/>
          <p:nvPr/>
        </p:nvSpPr>
        <p:spPr>
          <a:xfrm>
            <a:off x="-164123" y="3130062"/>
            <a:ext cx="2766646" cy="1195753"/>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3124200" y="6454008"/>
            <a:ext cx="2895600" cy="365125"/>
          </a:xfrm>
        </p:spPr>
        <p:txBody>
          <a:bodyPr/>
          <a:lstStyle/>
          <a:p>
            <a:pPr>
              <a:defRPr/>
            </a:pPr>
            <a:r>
              <a:rPr lang="en-US" dirty="0"/>
              <a:t>© 2018 Eli Lilly and Company </a:t>
            </a:r>
          </a:p>
        </p:txBody>
      </p:sp>
    </p:spTree>
    <p:extLst>
      <p:ext uri="{BB962C8B-B14F-4D97-AF65-F5344CB8AC3E}">
        <p14:creationId xmlns:p14="http://schemas.microsoft.com/office/powerpoint/2010/main" val="2418939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Image result for levox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54" y="1931330"/>
            <a:ext cx="3103022" cy="31030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175454" y="3251628"/>
            <a:ext cx="3086172" cy="1755837"/>
          </a:xfrm>
          <a:prstGeom prst="rect">
            <a:avLst/>
          </a:prstGeom>
        </p:spPr>
      </p:pic>
      <p:pic>
        <p:nvPicPr>
          <p:cNvPr id="11270" name="Picture 6" descr="Image result for lose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9929" y="1641021"/>
            <a:ext cx="2297996" cy="1764860"/>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Image result for prilose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6870" y="3439513"/>
            <a:ext cx="2410808" cy="1840364"/>
          </a:xfrm>
          <a:prstGeom prst="rect">
            <a:avLst/>
          </a:prstGeom>
          <a:noFill/>
          <a:extLst>
            <a:ext uri="{909E8E84-426E-40DD-AFC4-6F175D3DCCD1}">
              <a14:hiddenFill xmlns:a14="http://schemas.microsoft.com/office/drawing/2010/main">
                <a:solidFill>
                  <a:srgbClr val="FFFFFF"/>
                </a:solidFill>
              </a14:hiddenFill>
            </a:ext>
          </a:extLst>
        </p:spPr>
      </p:pic>
      <p:sp>
        <p:nvSpPr>
          <p:cNvPr id="6" name="Curved Right Arrow 5"/>
          <p:cNvSpPr/>
          <p:nvPr/>
        </p:nvSpPr>
        <p:spPr>
          <a:xfrm rot="636151">
            <a:off x="267998" y="2307641"/>
            <a:ext cx="734566" cy="154860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Right Arrow 10"/>
          <p:cNvSpPr/>
          <p:nvPr/>
        </p:nvSpPr>
        <p:spPr>
          <a:xfrm rot="225145">
            <a:off x="3197587" y="2178038"/>
            <a:ext cx="665354" cy="161632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Content Placeholder 6"/>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6248999" y="1762343"/>
            <a:ext cx="2793189" cy="1819745"/>
          </a:xfr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79880" y="3747408"/>
            <a:ext cx="3209967" cy="1534545"/>
          </a:xfrm>
          <a:prstGeom prst="rect">
            <a:avLst/>
          </a:prstGeom>
        </p:spPr>
      </p:pic>
      <p:sp>
        <p:nvSpPr>
          <p:cNvPr id="14" name="Curved Right Arrow 13"/>
          <p:cNvSpPr/>
          <p:nvPr/>
        </p:nvSpPr>
        <p:spPr>
          <a:xfrm rot="20576949">
            <a:off x="6105861" y="2474287"/>
            <a:ext cx="858359" cy="220164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p:cNvSpPr/>
          <p:nvPr/>
        </p:nvSpPr>
        <p:spPr>
          <a:xfrm>
            <a:off x="300064" y="5636338"/>
            <a:ext cx="1414436" cy="193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8"/>
          <a:stretch>
            <a:fillRect/>
          </a:stretch>
        </p:blipFill>
        <p:spPr>
          <a:xfrm>
            <a:off x="5451228" y="66650"/>
            <a:ext cx="3666027" cy="1000149"/>
          </a:xfrm>
          <a:prstGeom prst="rect">
            <a:avLst/>
          </a:prstGeom>
        </p:spPr>
      </p:pic>
      <p:sp>
        <p:nvSpPr>
          <p:cNvPr id="17" name="Rectangle 16"/>
          <p:cNvSpPr/>
          <p:nvPr/>
        </p:nvSpPr>
        <p:spPr>
          <a:xfrm>
            <a:off x="0" y="551500"/>
            <a:ext cx="5451228" cy="1477328"/>
          </a:xfrm>
          <a:prstGeom prst="rect">
            <a:avLst/>
          </a:prstGeom>
        </p:spPr>
        <p:txBody>
          <a:bodyPr wrap="square">
            <a:spAutoFit/>
          </a:bodyPr>
          <a:lstStyle/>
          <a:p>
            <a:pPr marL="0" marR="0">
              <a:spcBef>
                <a:spcPts val="0"/>
              </a:spcBef>
              <a:spcAft>
                <a:spcPts val="0"/>
              </a:spcAft>
            </a:pPr>
            <a:r>
              <a:rPr lang="en-US" sz="3600" dirty="0">
                <a:latin typeface="Calibri" panose="020F0502020204030204" pitchFamily="34" charset="0"/>
                <a:ea typeface="Calibri" panose="020F0502020204030204" pitchFamily="34" charset="0"/>
                <a:cs typeface="Times New Roman" panose="02020603050405020304" pitchFamily="18" charset="0"/>
              </a:rPr>
              <a:t>Names changed </a:t>
            </a:r>
            <a:r>
              <a:rPr lang="en-US" sz="3600" dirty="0" err="1">
                <a:latin typeface="Calibri" panose="020F0502020204030204" pitchFamily="34" charset="0"/>
                <a:ea typeface="Calibri" panose="020F0502020204030204" pitchFamily="34" charset="0"/>
                <a:cs typeface="Times New Roman" panose="02020603050405020304" pitchFamily="18" charset="0"/>
              </a:rPr>
              <a:t>postmarket</a:t>
            </a:r>
            <a:r>
              <a:rPr lang="en-US" sz="3600" dirty="0">
                <a:latin typeface="Calibri" panose="020F0502020204030204" pitchFamily="34" charset="0"/>
                <a:ea typeface="Calibri" panose="020F0502020204030204" pitchFamily="34" charset="0"/>
                <a:cs typeface="Times New Roman" panose="02020603050405020304" pitchFamily="18" charset="0"/>
              </a:rPr>
              <a:t> approval because of LASA</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Footer Placeholder 4"/>
          <p:cNvSpPr>
            <a:spLocks noGrp="1"/>
          </p:cNvSpPr>
          <p:nvPr>
            <p:ph type="ftr" sz="quarter" idx="11"/>
          </p:nvPr>
        </p:nvSpPr>
        <p:spPr>
          <a:xfrm>
            <a:off x="3124200" y="6454008"/>
            <a:ext cx="2895600" cy="365125"/>
          </a:xfrm>
        </p:spPr>
        <p:txBody>
          <a:bodyPr/>
          <a:lstStyle/>
          <a:p>
            <a:pPr>
              <a:defRPr/>
            </a:pPr>
            <a:r>
              <a:rPr lang="en-US" dirty="0"/>
              <a:t>© 2018 Eli Lilly and Company </a:t>
            </a:r>
          </a:p>
        </p:txBody>
      </p:sp>
    </p:spTree>
    <p:extLst>
      <p:ext uri="{BB962C8B-B14F-4D97-AF65-F5344CB8AC3E}">
        <p14:creationId xmlns:p14="http://schemas.microsoft.com/office/powerpoint/2010/main" val="31484983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622E647-32D5-435A-AE3D-258129A30108}" type="slidenum">
              <a:rPr lang="en-US" smtClean="0"/>
              <a:t>27</a:t>
            </a:fld>
            <a:endParaRPr lang="en-US"/>
          </a:p>
        </p:txBody>
      </p:sp>
      <p:sp>
        <p:nvSpPr>
          <p:cNvPr id="8" name="Rectangle 7"/>
          <p:cNvSpPr/>
          <p:nvPr/>
        </p:nvSpPr>
        <p:spPr>
          <a:xfrm>
            <a:off x="300064" y="5636338"/>
            <a:ext cx="1414436" cy="193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70341" y="7837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400" kern="1200">
                <a:solidFill>
                  <a:srgbClr val="FFFFFF"/>
                </a:solidFill>
                <a:latin typeface="+mj-lt"/>
                <a:ea typeface="ＭＳ Ｐゴシック" charset="0"/>
                <a:cs typeface="DIN-Regular"/>
              </a:defRPr>
            </a:lvl1pPr>
            <a:lvl2pPr algn="l" defTabSz="457200" rtl="0" eaLnBrk="1" fontAlgn="base" hangingPunct="1">
              <a:spcBef>
                <a:spcPct val="0"/>
              </a:spcBef>
              <a:spcAft>
                <a:spcPct val="0"/>
              </a:spcAft>
              <a:defRPr sz="4400">
                <a:solidFill>
                  <a:srgbClr val="FFFFFF"/>
                </a:solidFill>
                <a:latin typeface="Arial" charset="0"/>
                <a:ea typeface="ＭＳ Ｐゴシック" charset="0"/>
              </a:defRPr>
            </a:lvl2pPr>
            <a:lvl3pPr algn="l" defTabSz="457200" rtl="0" eaLnBrk="1" fontAlgn="base" hangingPunct="1">
              <a:spcBef>
                <a:spcPct val="0"/>
              </a:spcBef>
              <a:spcAft>
                <a:spcPct val="0"/>
              </a:spcAft>
              <a:defRPr sz="4400">
                <a:solidFill>
                  <a:srgbClr val="FFFFFF"/>
                </a:solidFill>
                <a:latin typeface="Arial" charset="0"/>
                <a:ea typeface="ＭＳ Ｐゴシック" charset="0"/>
              </a:defRPr>
            </a:lvl3pPr>
            <a:lvl4pPr algn="l" defTabSz="457200" rtl="0" eaLnBrk="1" fontAlgn="base" hangingPunct="1">
              <a:spcBef>
                <a:spcPct val="0"/>
              </a:spcBef>
              <a:spcAft>
                <a:spcPct val="0"/>
              </a:spcAft>
              <a:defRPr sz="4400">
                <a:solidFill>
                  <a:srgbClr val="FFFFFF"/>
                </a:solidFill>
                <a:latin typeface="Arial" charset="0"/>
                <a:ea typeface="ＭＳ Ｐゴシック" charset="0"/>
              </a:defRPr>
            </a:lvl4pPr>
            <a:lvl5pPr algn="l" defTabSz="457200" rtl="0" eaLnBrk="1" fontAlgn="base" hangingPunct="1">
              <a:spcBef>
                <a:spcPct val="0"/>
              </a:spcBef>
              <a:spcAft>
                <a:spcPct val="0"/>
              </a:spcAft>
              <a:defRPr sz="4400">
                <a:solidFill>
                  <a:srgbClr val="FFFFFF"/>
                </a:solidFill>
                <a:latin typeface="Arial" charset="0"/>
                <a:ea typeface="ＭＳ Ｐゴシック" charset="0"/>
              </a:defRPr>
            </a:lvl5pPr>
            <a:lvl6pPr marL="457200" algn="l" defTabSz="457200" rtl="0" eaLnBrk="1" fontAlgn="base" hangingPunct="1">
              <a:spcBef>
                <a:spcPct val="0"/>
              </a:spcBef>
              <a:spcAft>
                <a:spcPct val="0"/>
              </a:spcAft>
              <a:defRPr sz="4400">
                <a:solidFill>
                  <a:srgbClr val="FFFFFF"/>
                </a:solidFill>
                <a:latin typeface="Arial" charset="0"/>
                <a:ea typeface="ＭＳ Ｐゴシック" charset="0"/>
              </a:defRPr>
            </a:lvl6pPr>
            <a:lvl7pPr marL="914400" algn="l" defTabSz="457200" rtl="0" eaLnBrk="1" fontAlgn="base" hangingPunct="1">
              <a:spcBef>
                <a:spcPct val="0"/>
              </a:spcBef>
              <a:spcAft>
                <a:spcPct val="0"/>
              </a:spcAft>
              <a:defRPr sz="4400">
                <a:solidFill>
                  <a:srgbClr val="FFFFFF"/>
                </a:solidFill>
                <a:latin typeface="Arial" charset="0"/>
                <a:ea typeface="ＭＳ Ｐゴシック" charset="0"/>
              </a:defRPr>
            </a:lvl7pPr>
            <a:lvl8pPr marL="1371600" algn="l" defTabSz="457200" rtl="0" eaLnBrk="1" fontAlgn="base" hangingPunct="1">
              <a:spcBef>
                <a:spcPct val="0"/>
              </a:spcBef>
              <a:spcAft>
                <a:spcPct val="0"/>
              </a:spcAft>
              <a:defRPr sz="4400">
                <a:solidFill>
                  <a:srgbClr val="FFFFFF"/>
                </a:solidFill>
                <a:latin typeface="Arial" charset="0"/>
                <a:ea typeface="ＭＳ Ｐゴシック" charset="0"/>
              </a:defRPr>
            </a:lvl8pPr>
            <a:lvl9pPr marL="1828800" algn="l" defTabSz="457200" rtl="0" eaLnBrk="1" fontAlgn="base" hangingPunct="1">
              <a:spcBef>
                <a:spcPct val="0"/>
              </a:spcBef>
              <a:spcAft>
                <a:spcPct val="0"/>
              </a:spcAft>
              <a:defRPr sz="4400">
                <a:solidFill>
                  <a:srgbClr val="FFFFFF"/>
                </a:solidFill>
                <a:latin typeface="Arial" charset="0"/>
                <a:ea typeface="ＭＳ Ｐゴシック" charset="0"/>
              </a:defRPr>
            </a:lvl9pPr>
          </a:lstStyle>
          <a:p>
            <a:r>
              <a:rPr lang="en-US" b="1" dirty="0">
                <a:latin typeface="Calibri" panose="020F0502020204030204" pitchFamily="34" charset="0"/>
                <a:cs typeface="Calibri" panose="020F0502020204030204" pitchFamily="34" charset="0"/>
              </a:rPr>
              <a:t>European Union – EMA </a:t>
            </a:r>
          </a:p>
        </p:txBody>
      </p:sp>
      <p:pic>
        <p:nvPicPr>
          <p:cNvPr id="4" name="Picture 3"/>
          <p:cNvPicPr>
            <a:picLocks noChangeAspect="1"/>
          </p:cNvPicPr>
          <p:nvPr/>
        </p:nvPicPr>
        <p:blipFill>
          <a:blip r:embed="rId2"/>
          <a:stretch>
            <a:fillRect/>
          </a:stretch>
        </p:blipFill>
        <p:spPr>
          <a:xfrm>
            <a:off x="3683000" y="2410634"/>
            <a:ext cx="5461000" cy="3453293"/>
          </a:xfrm>
          <a:prstGeom prst="rect">
            <a:avLst/>
          </a:prstGeom>
        </p:spPr>
      </p:pic>
      <p:sp>
        <p:nvSpPr>
          <p:cNvPr id="14" name="Rectangle 13"/>
          <p:cNvSpPr/>
          <p:nvPr/>
        </p:nvSpPr>
        <p:spPr>
          <a:xfrm>
            <a:off x="79894" y="3612923"/>
            <a:ext cx="4572000" cy="954107"/>
          </a:xfrm>
          <a:prstGeom prst="rect">
            <a:avLst/>
          </a:prstGeom>
        </p:spPr>
        <p:txBody>
          <a:bodyPr>
            <a:spAutoFit/>
          </a:bodyPr>
          <a:lstStyle/>
          <a:p>
            <a:r>
              <a:rPr lang="en-US" sz="2800" dirty="0"/>
              <a:t>DENOMINACIONES</a:t>
            </a:r>
          </a:p>
          <a:p>
            <a:r>
              <a:rPr lang="en-US" sz="2800" dirty="0"/>
              <a:t> DISTINTIVAS</a:t>
            </a:r>
          </a:p>
        </p:txBody>
      </p:sp>
      <p:pic>
        <p:nvPicPr>
          <p:cNvPr id="9" name="Picture 2" descr="Image result for EMA Guideline on the acceptability of names for human medicinal products processed through the centralized proced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9816" y="58706"/>
            <a:ext cx="3259015" cy="1027267"/>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4"/>
          <p:cNvSpPr>
            <a:spLocks noGrp="1"/>
          </p:cNvSpPr>
          <p:nvPr>
            <p:ph type="ftr" sz="quarter" idx="11"/>
          </p:nvPr>
        </p:nvSpPr>
        <p:spPr>
          <a:xfrm>
            <a:off x="3124200" y="6454008"/>
            <a:ext cx="2895600" cy="365125"/>
          </a:xfrm>
        </p:spPr>
        <p:txBody>
          <a:bodyPr/>
          <a:lstStyle/>
          <a:p>
            <a:pPr>
              <a:defRPr/>
            </a:pPr>
            <a:r>
              <a:rPr lang="en-US" dirty="0"/>
              <a:t>© 2018 Eli Lilly and Company </a:t>
            </a:r>
          </a:p>
        </p:txBody>
      </p:sp>
    </p:spTree>
    <p:extLst>
      <p:ext uri="{BB962C8B-B14F-4D97-AF65-F5344CB8AC3E}">
        <p14:creationId xmlns:p14="http://schemas.microsoft.com/office/powerpoint/2010/main" val="34463873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523" y="1456272"/>
            <a:ext cx="8746312" cy="994172"/>
          </a:xfrm>
        </p:spPr>
        <p:txBody>
          <a:bodyPr>
            <a:normAutofit fontScale="90000"/>
          </a:bodyPr>
          <a:lstStyle/>
          <a:p>
            <a:r>
              <a:rPr lang="en-US" dirty="0">
                <a:solidFill>
                  <a:schemeClr val="tx1"/>
                </a:solidFill>
              </a:rPr>
              <a:t>European Directive 2001/83/EC (ref2)</a:t>
            </a:r>
          </a:p>
        </p:txBody>
      </p:sp>
      <p:sp>
        <p:nvSpPr>
          <p:cNvPr id="3" name="Content Placeholder 2"/>
          <p:cNvSpPr>
            <a:spLocks noGrp="1"/>
          </p:cNvSpPr>
          <p:nvPr>
            <p:ph idx="1"/>
          </p:nvPr>
        </p:nvSpPr>
        <p:spPr>
          <a:xfrm>
            <a:off x="264523" y="2578399"/>
            <a:ext cx="8250827" cy="4070975"/>
          </a:xfrm>
        </p:spPr>
        <p:txBody>
          <a:bodyPr>
            <a:normAutofit/>
          </a:bodyPr>
          <a:lstStyle/>
          <a:p>
            <a:pPr marL="0" indent="0">
              <a:buNone/>
            </a:pPr>
            <a:r>
              <a:rPr lang="en-US" sz="2800" dirty="0"/>
              <a:t>Article 1(20) </a:t>
            </a:r>
          </a:p>
          <a:p>
            <a:pPr marL="0" indent="0">
              <a:buNone/>
            </a:pPr>
            <a:r>
              <a:rPr lang="en-US" sz="2800" dirty="0"/>
              <a:t>The name of the medicinal product:</a:t>
            </a:r>
          </a:p>
          <a:p>
            <a:pPr marL="0" indent="0">
              <a:buNone/>
            </a:pPr>
            <a:r>
              <a:rPr lang="en-US" sz="2800" dirty="0"/>
              <a:t>”…may be either an invented name </a:t>
            </a:r>
            <a:r>
              <a:rPr lang="en-US" sz="2800" b="1" i="1" dirty="0"/>
              <a:t>not liable to confusion </a:t>
            </a:r>
            <a:r>
              <a:rPr lang="en-US" sz="2800" dirty="0"/>
              <a:t>with the common name, or common name or scientific name accompanied by a trade mark or the name of the marketing authorization holder.”</a:t>
            </a:r>
          </a:p>
          <a:p>
            <a:pPr marL="0" indent="0">
              <a:buNone/>
            </a:pPr>
            <a:r>
              <a:rPr lang="en-US" sz="1500" dirty="0"/>
              <a:t>Emphasis added.</a:t>
            </a:r>
          </a:p>
        </p:txBody>
      </p:sp>
      <p:sp>
        <p:nvSpPr>
          <p:cNvPr id="5" name="Title 1"/>
          <p:cNvSpPr txBox="1">
            <a:spLocks/>
          </p:cNvSpPr>
          <p:nvPr/>
        </p:nvSpPr>
        <p:spPr bwMode="auto">
          <a:xfrm>
            <a:off x="457200" y="78373"/>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400" kern="1200">
                <a:solidFill>
                  <a:srgbClr val="FFFFFF"/>
                </a:solidFill>
                <a:latin typeface="+mj-lt"/>
                <a:ea typeface="ＭＳ Ｐゴシック" charset="0"/>
                <a:cs typeface="DIN-Regular"/>
              </a:defRPr>
            </a:lvl1pPr>
            <a:lvl2pPr algn="l" defTabSz="457200" rtl="0" eaLnBrk="1" fontAlgn="base" hangingPunct="1">
              <a:spcBef>
                <a:spcPct val="0"/>
              </a:spcBef>
              <a:spcAft>
                <a:spcPct val="0"/>
              </a:spcAft>
              <a:defRPr sz="4400">
                <a:solidFill>
                  <a:srgbClr val="FFFFFF"/>
                </a:solidFill>
                <a:latin typeface="Arial" charset="0"/>
                <a:ea typeface="ＭＳ Ｐゴシック" charset="0"/>
              </a:defRPr>
            </a:lvl2pPr>
            <a:lvl3pPr algn="l" defTabSz="457200" rtl="0" eaLnBrk="1" fontAlgn="base" hangingPunct="1">
              <a:spcBef>
                <a:spcPct val="0"/>
              </a:spcBef>
              <a:spcAft>
                <a:spcPct val="0"/>
              </a:spcAft>
              <a:defRPr sz="4400">
                <a:solidFill>
                  <a:srgbClr val="FFFFFF"/>
                </a:solidFill>
                <a:latin typeface="Arial" charset="0"/>
                <a:ea typeface="ＭＳ Ｐゴシック" charset="0"/>
              </a:defRPr>
            </a:lvl3pPr>
            <a:lvl4pPr algn="l" defTabSz="457200" rtl="0" eaLnBrk="1" fontAlgn="base" hangingPunct="1">
              <a:spcBef>
                <a:spcPct val="0"/>
              </a:spcBef>
              <a:spcAft>
                <a:spcPct val="0"/>
              </a:spcAft>
              <a:defRPr sz="4400">
                <a:solidFill>
                  <a:srgbClr val="FFFFFF"/>
                </a:solidFill>
                <a:latin typeface="Arial" charset="0"/>
                <a:ea typeface="ＭＳ Ｐゴシック" charset="0"/>
              </a:defRPr>
            </a:lvl4pPr>
            <a:lvl5pPr algn="l" defTabSz="457200" rtl="0" eaLnBrk="1" fontAlgn="base" hangingPunct="1">
              <a:spcBef>
                <a:spcPct val="0"/>
              </a:spcBef>
              <a:spcAft>
                <a:spcPct val="0"/>
              </a:spcAft>
              <a:defRPr sz="4400">
                <a:solidFill>
                  <a:srgbClr val="FFFFFF"/>
                </a:solidFill>
                <a:latin typeface="Arial" charset="0"/>
                <a:ea typeface="ＭＳ Ｐゴシック" charset="0"/>
              </a:defRPr>
            </a:lvl5pPr>
            <a:lvl6pPr marL="457200" algn="l" defTabSz="457200" rtl="0" eaLnBrk="1" fontAlgn="base" hangingPunct="1">
              <a:spcBef>
                <a:spcPct val="0"/>
              </a:spcBef>
              <a:spcAft>
                <a:spcPct val="0"/>
              </a:spcAft>
              <a:defRPr sz="4400">
                <a:solidFill>
                  <a:srgbClr val="FFFFFF"/>
                </a:solidFill>
                <a:latin typeface="Arial" charset="0"/>
                <a:ea typeface="ＭＳ Ｐゴシック" charset="0"/>
              </a:defRPr>
            </a:lvl6pPr>
            <a:lvl7pPr marL="914400" algn="l" defTabSz="457200" rtl="0" eaLnBrk="1" fontAlgn="base" hangingPunct="1">
              <a:spcBef>
                <a:spcPct val="0"/>
              </a:spcBef>
              <a:spcAft>
                <a:spcPct val="0"/>
              </a:spcAft>
              <a:defRPr sz="4400">
                <a:solidFill>
                  <a:srgbClr val="FFFFFF"/>
                </a:solidFill>
                <a:latin typeface="Arial" charset="0"/>
                <a:ea typeface="ＭＳ Ｐゴシック" charset="0"/>
              </a:defRPr>
            </a:lvl7pPr>
            <a:lvl8pPr marL="1371600" algn="l" defTabSz="457200" rtl="0" eaLnBrk="1" fontAlgn="base" hangingPunct="1">
              <a:spcBef>
                <a:spcPct val="0"/>
              </a:spcBef>
              <a:spcAft>
                <a:spcPct val="0"/>
              </a:spcAft>
              <a:defRPr sz="4400">
                <a:solidFill>
                  <a:srgbClr val="FFFFFF"/>
                </a:solidFill>
                <a:latin typeface="Arial" charset="0"/>
                <a:ea typeface="ＭＳ Ｐゴシック" charset="0"/>
              </a:defRPr>
            </a:lvl8pPr>
            <a:lvl9pPr marL="1828800" algn="l" defTabSz="457200" rtl="0" eaLnBrk="1" fontAlgn="base" hangingPunct="1">
              <a:spcBef>
                <a:spcPct val="0"/>
              </a:spcBef>
              <a:spcAft>
                <a:spcPct val="0"/>
              </a:spcAft>
              <a:defRPr sz="4400">
                <a:solidFill>
                  <a:srgbClr val="FFFFFF"/>
                </a:solidFill>
                <a:latin typeface="Arial" charset="0"/>
                <a:ea typeface="ＭＳ Ｐゴシック" charset="0"/>
              </a:defRPr>
            </a:lvl9pPr>
          </a:lstStyle>
          <a:p>
            <a:r>
              <a:rPr lang="en-US" sz="4000" dirty="0"/>
              <a:t>European Union</a:t>
            </a:r>
          </a:p>
        </p:txBody>
      </p:sp>
      <p:pic>
        <p:nvPicPr>
          <p:cNvPr id="6" name="Picture 2" descr="Image result for EMA Guideline on the acceptability of names for human medicinal products processed through the centralized proced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9816" y="58706"/>
            <a:ext cx="3259015" cy="1027267"/>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4"/>
          <p:cNvSpPr>
            <a:spLocks noGrp="1"/>
          </p:cNvSpPr>
          <p:nvPr>
            <p:ph type="ftr" sz="quarter" idx="11"/>
          </p:nvPr>
        </p:nvSpPr>
        <p:spPr>
          <a:xfrm>
            <a:off x="3124200" y="6454008"/>
            <a:ext cx="2895600" cy="365125"/>
          </a:xfrm>
        </p:spPr>
        <p:txBody>
          <a:bodyPr/>
          <a:lstStyle/>
          <a:p>
            <a:pPr>
              <a:defRPr/>
            </a:pPr>
            <a:r>
              <a:rPr lang="en-US" dirty="0"/>
              <a:t>© 2018 Eli Lilly and Company </a:t>
            </a:r>
          </a:p>
        </p:txBody>
      </p:sp>
    </p:spTree>
    <p:extLst>
      <p:ext uri="{BB962C8B-B14F-4D97-AF65-F5344CB8AC3E}">
        <p14:creationId xmlns:p14="http://schemas.microsoft.com/office/powerpoint/2010/main" val="2997076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76348"/>
            <a:ext cx="7886700" cy="994172"/>
          </a:xfrm>
        </p:spPr>
        <p:txBody>
          <a:bodyPr>
            <a:normAutofit/>
          </a:bodyPr>
          <a:lstStyle/>
          <a:p>
            <a:r>
              <a:rPr lang="en-US" sz="3300" dirty="0"/>
              <a:t>                              EMA – Guideline</a:t>
            </a:r>
          </a:p>
        </p:txBody>
      </p:sp>
      <p:sp>
        <p:nvSpPr>
          <p:cNvPr id="3" name="Content Placeholder 2"/>
          <p:cNvSpPr>
            <a:spLocks noGrp="1"/>
          </p:cNvSpPr>
          <p:nvPr>
            <p:ph idx="1"/>
          </p:nvPr>
        </p:nvSpPr>
        <p:spPr>
          <a:xfrm>
            <a:off x="209706" y="1194441"/>
            <a:ext cx="8711556" cy="4971899"/>
          </a:xfrm>
        </p:spPr>
        <p:txBody>
          <a:bodyPr>
            <a:noAutofit/>
          </a:bodyPr>
          <a:lstStyle/>
          <a:p>
            <a:pPr marL="0" indent="0">
              <a:buNone/>
            </a:pPr>
            <a:r>
              <a:rPr lang="en-US" dirty="0"/>
              <a:t>EMA  issues 6</a:t>
            </a:r>
            <a:r>
              <a:rPr lang="en-US" baseline="30000" dirty="0"/>
              <a:t>th</a:t>
            </a:r>
            <a:r>
              <a:rPr lang="en-US" dirty="0"/>
              <a:t> update in 2014:</a:t>
            </a:r>
          </a:p>
          <a:p>
            <a:pPr marL="0" indent="0">
              <a:buNone/>
            </a:pPr>
            <a:r>
              <a:rPr lang="en-US" b="1" dirty="0"/>
              <a:t>“Guideline on the acceptability of names for human medicinal products processed through the centralized procedure”</a:t>
            </a:r>
          </a:p>
          <a:p>
            <a:pPr marL="0" indent="0">
              <a:buNone/>
            </a:pPr>
            <a:endParaRPr lang="en-US" b="1" dirty="0"/>
          </a:p>
          <a:p>
            <a:pPr marL="0" indent="0">
              <a:buNone/>
            </a:pPr>
            <a:r>
              <a:rPr lang="en-US" dirty="0"/>
              <a:t>“The checking of the (invented) name is part of EMA’s role in evaluating the safety of medicinal products within the </a:t>
            </a:r>
            <a:r>
              <a:rPr lang="en-US" dirty="0" err="1"/>
              <a:t>authorisation</a:t>
            </a:r>
            <a:r>
              <a:rPr lang="en-US" dirty="0"/>
              <a:t> procedure, as the proposed (invented) name(s) could create public health concern or potential safety risk.”</a:t>
            </a:r>
          </a:p>
        </p:txBody>
      </p:sp>
      <p:sp>
        <p:nvSpPr>
          <p:cNvPr id="6" name="Title 1"/>
          <p:cNvSpPr txBox="1">
            <a:spLocks/>
          </p:cNvSpPr>
          <p:nvPr/>
        </p:nvSpPr>
        <p:spPr bwMode="auto">
          <a:xfrm>
            <a:off x="457200" y="78373"/>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400" kern="1200">
                <a:solidFill>
                  <a:srgbClr val="FFFFFF"/>
                </a:solidFill>
                <a:latin typeface="+mj-lt"/>
                <a:ea typeface="ＭＳ Ｐゴシック" charset="0"/>
                <a:cs typeface="DIN-Regular"/>
              </a:defRPr>
            </a:lvl1pPr>
            <a:lvl2pPr algn="l" defTabSz="457200" rtl="0" eaLnBrk="1" fontAlgn="base" hangingPunct="1">
              <a:spcBef>
                <a:spcPct val="0"/>
              </a:spcBef>
              <a:spcAft>
                <a:spcPct val="0"/>
              </a:spcAft>
              <a:defRPr sz="4400">
                <a:solidFill>
                  <a:srgbClr val="FFFFFF"/>
                </a:solidFill>
                <a:latin typeface="Arial" charset="0"/>
                <a:ea typeface="ＭＳ Ｐゴシック" charset="0"/>
              </a:defRPr>
            </a:lvl2pPr>
            <a:lvl3pPr algn="l" defTabSz="457200" rtl="0" eaLnBrk="1" fontAlgn="base" hangingPunct="1">
              <a:spcBef>
                <a:spcPct val="0"/>
              </a:spcBef>
              <a:spcAft>
                <a:spcPct val="0"/>
              </a:spcAft>
              <a:defRPr sz="4400">
                <a:solidFill>
                  <a:srgbClr val="FFFFFF"/>
                </a:solidFill>
                <a:latin typeface="Arial" charset="0"/>
                <a:ea typeface="ＭＳ Ｐゴシック" charset="0"/>
              </a:defRPr>
            </a:lvl3pPr>
            <a:lvl4pPr algn="l" defTabSz="457200" rtl="0" eaLnBrk="1" fontAlgn="base" hangingPunct="1">
              <a:spcBef>
                <a:spcPct val="0"/>
              </a:spcBef>
              <a:spcAft>
                <a:spcPct val="0"/>
              </a:spcAft>
              <a:defRPr sz="4400">
                <a:solidFill>
                  <a:srgbClr val="FFFFFF"/>
                </a:solidFill>
                <a:latin typeface="Arial" charset="0"/>
                <a:ea typeface="ＭＳ Ｐゴシック" charset="0"/>
              </a:defRPr>
            </a:lvl4pPr>
            <a:lvl5pPr algn="l" defTabSz="457200" rtl="0" eaLnBrk="1" fontAlgn="base" hangingPunct="1">
              <a:spcBef>
                <a:spcPct val="0"/>
              </a:spcBef>
              <a:spcAft>
                <a:spcPct val="0"/>
              </a:spcAft>
              <a:defRPr sz="4400">
                <a:solidFill>
                  <a:srgbClr val="FFFFFF"/>
                </a:solidFill>
                <a:latin typeface="Arial" charset="0"/>
                <a:ea typeface="ＭＳ Ｐゴシック" charset="0"/>
              </a:defRPr>
            </a:lvl5pPr>
            <a:lvl6pPr marL="457200" algn="l" defTabSz="457200" rtl="0" eaLnBrk="1" fontAlgn="base" hangingPunct="1">
              <a:spcBef>
                <a:spcPct val="0"/>
              </a:spcBef>
              <a:spcAft>
                <a:spcPct val="0"/>
              </a:spcAft>
              <a:defRPr sz="4400">
                <a:solidFill>
                  <a:srgbClr val="FFFFFF"/>
                </a:solidFill>
                <a:latin typeface="Arial" charset="0"/>
                <a:ea typeface="ＭＳ Ｐゴシック" charset="0"/>
              </a:defRPr>
            </a:lvl6pPr>
            <a:lvl7pPr marL="914400" algn="l" defTabSz="457200" rtl="0" eaLnBrk="1" fontAlgn="base" hangingPunct="1">
              <a:spcBef>
                <a:spcPct val="0"/>
              </a:spcBef>
              <a:spcAft>
                <a:spcPct val="0"/>
              </a:spcAft>
              <a:defRPr sz="4400">
                <a:solidFill>
                  <a:srgbClr val="FFFFFF"/>
                </a:solidFill>
                <a:latin typeface="Arial" charset="0"/>
                <a:ea typeface="ＭＳ Ｐゴシック" charset="0"/>
              </a:defRPr>
            </a:lvl7pPr>
            <a:lvl8pPr marL="1371600" algn="l" defTabSz="457200" rtl="0" eaLnBrk="1" fontAlgn="base" hangingPunct="1">
              <a:spcBef>
                <a:spcPct val="0"/>
              </a:spcBef>
              <a:spcAft>
                <a:spcPct val="0"/>
              </a:spcAft>
              <a:defRPr sz="4400">
                <a:solidFill>
                  <a:srgbClr val="FFFFFF"/>
                </a:solidFill>
                <a:latin typeface="Arial" charset="0"/>
                <a:ea typeface="ＭＳ Ｐゴシック" charset="0"/>
              </a:defRPr>
            </a:lvl8pPr>
            <a:lvl9pPr marL="1828800" algn="l" defTabSz="457200" rtl="0" eaLnBrk="1" fontAlgn="base" hangingPunct="1">
              <a:spcBef>
                <a:spcPct val="0"/>
              </a:spcBef>
              <a:spcAft>
                <a:spcPct val="0"/>
              </a:spcAft>
              <a:defRPr sz="4400">
                <a:solidFill>
                  <a:srgbClr val="FFFFFF"/>
                </a:solidFill>
                <a:latin typeface="Arial" charset="0"/>
                <a:ea typeface="ＭＳ Ｐゴシック" charset="0"/>
              </a:defRPr>
            </a:lvl9pPr>
          </a:lstStyle>
          <a:p>
            <a:r>
              <a:rPr lang="en-US" sz="4000" dirty="0"/>
              <a:t>European Union - EMA</a:t>
            </a:r>
          </a:p>
        </p:txBody>
      </p:sp>
      <p:pic>
        <p:nvPicPr>
          <p:cNvPr id="7" name="Picture 2" descr="Image result for EMA Guideline on the acceptability of names for human medicinal products processed through the centralized proced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9816" y="58706"/>
            <a:ext cx="3259015" cy="1027267"/>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4"/>
          <p:cNvSpPr>
            <a:spLocks noGrp="1"/>
          </p:cNvSpPr>
          <p:nvPr>
            <p:ph type="ftr" sz="quarter" idx="11"/>
          </p:nvPr>
        </p:nvSpPr>
        <p:spPr>
          <a:xfrm>
            <a:off x="3124200" y="6454008"/>
            <a:ext cx="2895600" cy="365125"/>
          </a:xfrm>
        </p:spPr>
        <p:txBody>
          <a:bodyPr/>
          <a:lstStyle/>
          <a:p>
            <a:pPr>
              <a:defRPr/>
            </a:pPr>
            <a:r>
              <a:rPr lang="en-US" dirty="0"/>
              <a:t>© 2018 Eli Lilly and Company </a:t>
            </a:r>
          </a:p>
        </p:txBody>
      </p:sp>
    </p:spTree>
    <p:extLst>
      <p:ext uri="{BB962C8B-B14F-4D97-AF65-F5344CB8AC3E}">
        <p14:creationId xmlns:p14="http://schemas.microsoft.com/office/powerpoint/2010/main" val="27079172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234" y="1192357"/>
            <a:ext cx="5455821" cy="4797687"/>
          </a:xfrm>
        </p:spPr>
        <p:txBody>
          <a:bodyPr>
            <a:normAutofit fontScale="85000" lnSpcReduction="10000"/>
          </a:bodyPr>
          <a:lstStyle/>
          <a:p>
            <a:pPr marL="400050" lvl="1" indent="0">
              <a:buNone/>
            </a:pPr>
            <a:endParaRPr lang="en-US" dirty="0"/>
          </a:p>
          <a:p>
            <a:pPr marL="0" indent="0">
              <a:buNone/>
            </a:pPr>
            <a:r>
              <a:rPr lang="en-US" dirty="0"/>
              <a:t>Health care in the United States is not as safe as it should be--and can be:</a:t>
            </a:r>
          </a:p>
          <a:p>
            <a:pPr marL="0" indent="0">
              <a:buNone/>
            </a:pPr>
            <a:endParaRPr lang="en-US" dirty="0"/>
          </a:p>
          <a:p>
            <a:pPr marL="0" indent="0">
              <a:buNone/>
            </a:pPr>
            <a:r>
              <a:rPr lang="en-US" dirty="0"/>
              <a:t>“At least 44,000 people, and perhaps as many as 98,000 people, die in hospitals each year * as a result of medical errors that could have been prevented, according to estimates from two major studies.”</a:t>
            </a:r>
          </a:p>
          <a:p>
            <a:pPr marL="0" indent="0">
              <a:buNone/>
            </a:pPr>
            <a:endParaRPr lang="en-US" dirty="0"/>
          </a:p>
        </p:txBody>
      </p:sp>
      <p:sp>
        <p:nvSpPr>
          <p:cNvPr id="5" name="Slide Number Placeholder 4"/>
          <p:cNvSpPr>
            <a:spLocks noGrp="1"/>
          </p:cNvSpPr>
          <p:nvPr>
            <p:ph type="sldNum" sz="quarter" idx="12"/>
          </p:nvPr>
        </p:nvSpPr>
        <p:spPr/>
        <p:txBody>
          <a:bodyPr/>
          <a:lstStyle/>
          <a:p>
            <a:fld id="{9622E647-32D5-435A-AE3D-258129A30108}" type="slidenum">
              <a:rPr lang="en-US" smtClean="0"/>
              <a:t>3</a:t>
            </a:fld>
            <a:endParaRPr lang="en-US"/>
          </a:p>
        </p:txBody>
      </p:sp>
      <p:pic>
        <p:nvPicPr>
          <p:cNvPr id="4" name="Picture 3"/>
          <p:cNvPicPr>
            <a:picLocks noChangeAspect="1"/>
          </p:cNvPicPr>
          <p:nvPr/>
        </p:nvPicPr>
        <p:blipFill>
          <a:blip r:embed="rId3"/>
          <a:stretch>
            <a:fillRect/>
          </a:stretch>
        </p:blipFill>
        <p:spPr>
          <a:xfrm>
            <a:off x="5936568" y="1595689"/>
            <a:ext cx="2890299" cy="4277339"/>
          </a:xfrm>
          <a:prstGeom prst="rect">
            <a:avLst/>
          </a:prstGeom>
        </p:spPr>
      </p:pic>
      <p:sp>
        <p:nvSpPr>
          <p:cNvPr id="6" name="Title 1"/>
          <p:cNvSpPr txBox="1">
            <a:spLocks/>
          </p:cNvSpPr>
          <p:nvPr/>
        </p:nvSpPr>
        <p:spPr bwMode="auto">
          <a:xfrm>
            <a:off x="-112122" y="5927725"/>
            <a:ext cx="413814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fontScale="30000" lnSpcReduction="20000"/>
          </a:bodyPr>
          <a:lstStyle>
            <a:lvl1pPr algn="l" defTabSz="457200" rtl="0" eaLnBrk="1" fontAlgn="base" hangingPunct="1">
              <a:spcBef>
                <a:spcPct val="0"/>
              </a:spcBef>
              <a:spcAft>
                <a:spcPct val="0"/>
              </a:spcAft>
              <a:defRPr sz="4400" kern="1200">
                <a:solidFill>
                  <a:srgbClr val="FFFFFF"/>
                </a:solidFill>
                <a:latin typeface="+mj-lt"/>
                <a:ea typeface="ＭＳ Ｐゴシック" charset="0"/>
                <a:cs typeface="DIN-Regular"/>
              </a:defRPr>
            </a:lvl1pPr>
            <a:lvl2pPr algn="l" defTabSz="457200" rtl="0" eaLnBrk="1" fontAlgn="base" hangingPunct="1">
              <a:spcBef>
                <a:spcPct val="0"/>
              </a:spcBef>
              <a:spcAft>
                <a:spcPct val="0"/>
              </a:spcAft>
              <a:defRPr sz="4400">
                <a:solidFill>
                  <a:srgbClr val="FFFFFF"/>
                </a:solidFill>
                <a:latin typeface="Arial" charset="0"/>
                <a:ea typeface="ＭＳ Ｐゴシック" charset="0"/>
              </a:defRPr>
            </a:lvl2pPr>
            <a:lvl3pPr algn="l" defTabSz="457200" rtl="0" eaLnBrk="1" fontAlgn="base" hangingPunct="1">
              <a:spcBef>
                <a:spcPct val="0"/>
              </a:spcBef>
              <a:spcAft>
                <a:spcPct val="0"/>
              </a:spcAft>
              <a:defRPr sz="4400">
                <a:solidFill>
                  <a:srgbClr val="FFFFFF"/>
                </a:solidFill>
                <a:latin typeface="Arial" charset="0"/>
                <a:ea typeface="ＭＳ Ｐゴシック" charset="0"/>
              </a:defRPr>
            </a:lvl3pPr>
            <a:lvl4pPr algn="l" defTabSz="457200" rtl="0" eaLnBrk="1" fontAlgn="base" hangingPunct="1">
              <a:spcBef>
                <a:spcPct val="0"/>
              </a:spcBef>
              <a:spcAft>
                <a:spcPct val="0"/>
              </a:spcAft>
              <a:defRPr sz="4400">
                <a:solidFill>
                  <a:srgbClr val="FFFFFF"/>
                </a:solidFill>
                <a:latin typeface="Arial" charset="0"/>
                <a:ea typeface="ＭＳ Ｐゴシック" charset="0"/>
              </a:defRPr>
            </a:lvl4pPr>
            <a:lvl5pPr algn="l" defTabSz="457200" rtl="0" eaLnBrk="1" fontAlgn="base" hangingPunct="1">
              <a:spcBef>
                <a:spcPct val="0"/>
              </a:spcBef>
              <a:spcAft>
                <a:spcPct val="0"/>
              </a:spcAft>
              <a:defRPr sz="4400">
                <a:solidFill>
                  <a:srgbClr val="FFFFFF"/>
                </a:solidFill>
                <a:latin typeface="Arial" charset="0"/>
                <a:ea typeface="ＭＳ Ｐゴシック" charset="0"/>
              </a:defRPr>
            </a:lvl5pPr>
            <a:lvl6pPr marL="457200" algn="l" defTabSz="457200" rtl="0" eaLnBrk="1" fontAlgn="base" hangingPunct="1">
              <a:spcBef>
                <a:spcPct val="0"/>
              </a:spcBef>
              <a:spcAft>
                <a:spcPct val="0"/>
              </a:spcAft>
              <a:defRPr sz="4400">
                <a:solidFill>
                  <a:srgbClr val="FFFFFF"/>
                </a:solidFill>
                <a:latin typeface="Arial" charset="0"/>
                <a:ea typeface="ＭＳ Ｐゴシック" charset="0"/>
              </a:defRPr>
            </a:lvl6pPr>
            <a:lvl7pPr marL="914400" algn="l" defTabSz="457200" rtl="0" eaLnBrk="1" fontAlgn="base" hangingPunct="1">
              <a:spcBef>
                <a:spcPct val="0"/>
              </a:spcBef>
              <a:spcAft>
                <a:spcPct val="0"/>
              </a:spcAft>
              <a:defRPr sz="4400">
                <a:solidFill>
                  <a:srgbClr val="FFFFFF"/>
                </a:solidFill>
                <a:latin typeface="Arial" charset="0"/>
                <a:ea typeface="ＭＳ Ｐゴシック" charset="0"/>
              </a:defRPr>
            </a:lvl7pPr>
            <a:lvl8pPr marL="1371600" algn="l" defTabSz="457200" rtl="0" eaLnBrk="1" fontAlgn="base" hangingPunct="1">
              <a:spcBef>
                <a:spcPct val="0"/>
              </a:spcBef>
              <a:spcAft>
                <a:spcPct val="0"/>
              </a:spcAft>
              <a:defRPr sz="4400">
                <a:solidFill>
                  <a:srgbClr val="FFFFFF"/>
                </a:solidFill>
                <a:latin typeface="Arial" charset="0"/>
                <a:ea typeface="ＭＳ Ｐゴシック" charset="0"/>
              </a:defRPr>
            </a:lvl8pPr>
            <a:lvl9pPr marL="1828800" algn="l" defTabSz="457200" rtl="0" eaLnBrk="1" fontAlgn="base" hangingPunct="1">
              <a:spcBef>
                <a:spcPct val="0"/>
              </a:spcBef>
              <a:spcAft>
                <a:spcPct val="0"/>
              </a:spcAft>
              <a:defRPr sz="4400">
                <a:solidFill>
                  <a:srgbClr val="FFFFFF"/>
                </a:solidFill>
                <a:latin typeface="Arial" charset="0"/>
                <a:ea typeface="ＭＳ Ｐゴシック" charset="0"/>
              </a:defRPr>
            </a:lvl9pPr>
          </a:lstStyle>
          <a:p>
            <a:pPr marL="300038" lvl="1"/>
            <a:br>
              <a:rPr lang="en-US" sz="4700" b="1" kern="0" dirty="0">
                <a:solidFill>
                  <a:schemeClr val="tx1"/>
                </a:solidFill>
                <a:latin typeface="Calibri" panose="020F0502020204030204" pitchFamily="34" charset="0"/>
                <a:cs typeface="Calibri" panose="020F0502020204030204" pitchFamily="34" charset="0"/>
              </a:rPr>
            </a:br>
            <a:r>
              <a:rPr lang="en-US" sz="4700" b="1" kern="0" dirty="0">
                <a:solidFill>
                  <a:schemeClr val="tx1"/>
                </a:solidFill>
                <a:latin typeface="Calibri" panose="020F0502020204030204" pitchFamily="34" charset="0"/>
                <a:cs typeface="Calibri" panose="020F0502020204030204" pitchFamily="34" charset="0"/>
              </a:rPr>
              <a:t>*Nov. 29, 1999 Institute of Medicine (IOM)   </a:t>
            </a:r>
            <a:br>
              <a:rPr lang="en-US" sz="4700" b="1" kern="0" dirty="0">
                <a:solidFill>
                  <a:schemeClr val="tx1"/>
                </a:solidFill>
                <a:latin typeface="Calibri" panose="020F0502020204030204" pitchFamily="34" charset="0"/>
                <a:cs typeface="Calibri" panose="020F0502020204030204" pitchFamily="34" charset="0"/>
              </a:rPr>
            </a:br>
            <a:r>
              <a:rPr lang="en-US" sz="4700" b="1" kern="0" dirty="0">
                <a:solidFill>
                  <a:schemeClr val="tx1"/>
                </a:solidFill>
                <a:latin typeface="Calibri" panose="020F0502020204030204" pitchFamily="34" charset="0"/>
                <a:cs typeface="Calibri" panose="020F0502020204030204" pitchFamily="34" charset="0"/>
              </a:rPr>
              <a:t>To Err is Human: </a:t>
            </a:r>
            <a:r>
              <a:rPr lang="en-US" sz="3000" kern="0" dirty="0">
                <a:solidFill>
                  <a:schemeClr val="tx1"/>
                </a:solidFill>
                <a:latin typeface="Calibri" panose="020F0502020204030204" pitchFamily="34" charset="0"/>
                <a:cs typeface="Calibri" panose="020F0502020204030204" pitchFamily="34" charset="0"/>
              </a:rPr>
              <a:t>Building a Safer Health System:  </a:t>
            </a:r>
            <a:br>
              <a:rPr lang="en-US" kern="0" dirty="0">
                <a:solidFill>
                  <a:schemeClr val="tx1"/>
                </a:solidFill>
                <a:latin typeface="Calibri" panose="020F0502020204030204" pitchFamily="34" charset="0"/>
                <a:cs typeface="Calibri" panose="020F0502020204030204" pitchFamily="34" charset="0"/>
              </a:rPr>
            </a:br>
            <a:endParaRPr lang="en-US" b="1" kern="0" dirty="0">
              <a:solidFill>
                <a:schemeClr val="tx1"/>
              </a:solidFill>
              <a:latin typeface="Calibri" panose="020F0502020204030204" pitchFamily="34" charset="0"/>
              <a:cs typeface="Calibri" panose="020F0502020204030204" pitchFamily="34" charset="0"/>
            </a:endParaRPr>
          </a:p>
        </p:txBody>
      </p:sp>
      <p:sp>
        <p:nvSpPr>
          <p:cNvPr id="8" name="Title 1"/>
          <p:cNvSpPr txBox="1">
            <a:spLocks/>
          </p:cNvSpPr>
          <p:nvPr/>
        </p:nvSpPr>
        <p:spPr bwMode="auto">
          <a:xfrm>
            <a:off x="457200" y="1910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400" kern="1200">
                <a:solidFill>
                  <a:srgbClr val="FFFFFF"/>
                </a:solidFill>
                <a:latin typeface="+mj-lt"/>
                <a:ea typeface="ＭＳ Ｐゴシック" charset="0"/>
                <a:cs typeface="DIN-Regular"/>
              </a:defRPr>
            </a:lvl1pPr>
            <a:lvl2pPr algn="l" defTabSz="457200" rtl="0" eaLnBrk="1" fontAlgn="base" hangingPunct="1">
              <a:spcBef>
                <a:spcPct val="0"/>
              </a:spcBef>
              <a:spcAft>
                <a:spcPct val="0"/>
              </a:spcAft>
              <a:defRPr sz="4400">
                <a:solidFill>
                  <a:srgbClr val="FFFFFF"/>
                </a:solidFill>
                <a:latin typeface="Arial" charset="0"/>
                <a:ea typeface="ＭＳ Ｐゴシック" charset="0"/>
              </a:defRPr>
            </a:lvl2pPr>
            <a:lvl3pPr algn="l" defTabSz="457200" rtl="0" eaLnBrk="1" fontAlgn="base" hangingPunct="1">
              <a:spcBef>
                <a:spcPct val="0"/>
              </a:spcBef>
              <a:spcAft>
                <a:spcPct val="0"/>
              </a:spcAft>
              <a:defRPr sz="4400">
                <a:solidFill>
                  <a:srgbClr val="FFFFFF"/>
                </a:solidFill>
                <a:latin typeface="Arial" charset="0"/>
                <a:ea typeface="ＭＳ Ｐゴシック" charset="0"/>
              </a:defRPr>
            </a:lvl3pPr>
            <a:lvl4pPr algn="l" defTabSz="457200" rtl="0" eaLnBrk="1" fontAlgn="base" hangingPunct="1">
              <a:spcBef>
                <a:spcPct val="0"/>
              </a:spcBef>
              <a:spcAft>
                <a:spcPct val="0"/>
              </a:spcAft>
              <a:defRPr sz="4400">
                <a:solidFill>
                  <a:srgbClr val="FFFFFF"/>
                </a:solidFill>
                <a:latin typeface="Arial" charset="0"/>
                <a:ea typeface="ＭＳ Ｐゴシック" charset="0"/>
              </a:defRPr>
            </a:lvl4pPr>
            <a:lvl5pPr algn="l" defTabSz="457200" rtl="0" eaLnBrk="1" fontAlgn="base" hangingPunct="1">
              <a:spcBef>
                <a:spcPct val="0"/>
              </a:spcBef>
              <a:spcAft>
                <a:spcPct val="0"/>
              </a:spcAft>
              <a:defRPr sz="4400">
                <a:solidFill>
                  <a:srgbClr val="FFFFFF"/>
                </a:solidFill>
                <a:latin typeface="Arial" charset="0"/>
                <a:ea typeface="ＭＳ Ｐゴシック" charset="0"/>
              </a:defRPr>
            </a:lvl5pPr>
            <a:lvl6pPr marL="457200" algn="l" defTabSz="457200" rtl="0" eaLnBrk="1" fontAlgn="base" hangingPunct="1">
              <a:spcBef>
                <a:spcPct val="0"/>
              </a:spcBef>
              <a:spcAft>
                <a:spcPct val="0"/>
              </a:spcAft>
              <a:defRPr sz="4400">
                <a:solidFill>
                  <a:srgbClr val="FFFFFF"/>
                </a:solidFill>
                <a:latin typeface="Arial" charset="0"/>
                <a:ea typeface="ＭＳ Ｐゴシック" charset="0"/>
              </a:defRPr>
            </a:lvl6pPr>
            <a:lvl7pPr marL="914400" algn="l" defTabSz="457200" rtl="0" eaLnBrk="1" fontAlgn="base" hangingPunct="1">
              <a:spcBef>
                <a:spcPct val="0"/>
              </a:spcBef>
              <a:spcAft>
                <a:spcPct val="0"/>
              </a:spcAft>
              <a:defRPr sz="4400">
                <a:solidFill>
                  <a:srgbClr val="FFFFFF"/>
                </a:solidFill>
                <a:latin typeface="Arial" charset="0"/>
                <a:ea typeface="ＭＳ Ｐゴシック" charset="0"/>
              </a:defRPr>
            </a:lvl7pPr>
            <a:lvl8pPr marL="1371600" algn="l" defTabSz="457200" rtl="0" eaLnBrk="1" fontAlgn="base" hangingPunct="1">
              <a:spcBef>
                <a:spcPct val="0"/>
              </a:spcBef>
              <a:spcAft>
                <a:spcPct val="0"/>
              </a:spcAft>
              <a:defRPr sz="4400">
                <a:solidFill>
                  <a:srgbClr val="FFFFFF"/>
                </a:solidFill>
                <a:latin typeface="Arial" charset="0"/>
                <a:ea typeface="ＭＳ Ｐゴシック" charset="0"/>
              </a:defRPr>
            </a:lvl8pPr>
            <a:lvl9pPr marL="1828800" algn="l" defTabSz="457200" rtl="0" eaLnBrk="1" fontAlgn="base" hangingPunct="1">
              <a:spcBef>
                <a:spcPct val="0"/>
              </a:spcBef>
              <a:spcAft>
                <a:spcPct val="0"/>
              </a:spcAft>
              <a:defRPr sz="4400">
                <a:solidFill>
                  <a:srgbClr val="FFFFFF"/>
                </a:solidFill>
                <a:latin typeface="Arial" charset="0"/>
                <a:ea typeface="ＭＳ Ｐゴシック" charset="0"/>
              </a:defRPr>
            </a:lvl9pPr>
          </a:lstStyle>
          <a:p>
            <a:r>
              <a:rPr lang="en-US" b="1" dirty="0">
                <a:latin typeface="Calibri" panose="020F0502020204030204" pitchFamily="34" charset="0"/>
                <a:cs typeface="Calibri" panose="020F0502020204030204" pitchFamily="34" charset="0"/>
              </a:rPr>
              <a:t>Medical errors can result in death </a:t>
            </a:r>
          </a:p>
        </p:txBody>
      </p:sp>
      <p:sp>
        <p:nvSpPr>
          <p:cNvPr id="9" name="Footer Placeholder 4"/>
          <p:cNvSpPr>
            <a:spLocks noGrp="1"/>
          </p:cNvSpPr>
          <p:nvPr>
            <p:ph type="ftr" sz="quarter" idx="11"/>
          </p:nvPr>
        </p:nvSpPr>
        <p:spPr>
          <a:xfrm>
            <a:off x="3124200" y="6454008"/>
            <a:ext cx="2895600" cy="365125"/>
          </a:xfrm>
        </p:spPr>
        <p:txBody>
          <a:bodyPr/>
          <a:lstStyle/>
          <a:p>
            <a:pPr>
              <a:defRPr/>
            </a:pPr>
            <a:r>
              <a:rPr lang="en-US" dirty="0"/>
              <a:t>© 2018 Eli Lilly and Company </a:t>
            </a:r>
          </a:p>
        </p:txBody>
      </p:sp>
    </p:spTree>
    <p:extLst>
      <p:ext uri="{BB962C8B-B14F-4D97-AF65-F5344CB8AC3E}">
        <p14:creationId xmlns:p14="http://schemas.microsoft.com/office/powerpoint/2010/main" val="4123960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43" y="-1837"/>
            <a:ext cx="8975557" cy="1143000"/>
          </a:xfrm>
        </p:spPr>
        <p:txBody>
          <a:bodyPr/>
          <a:lstStyle/>
          <a:p>
            <a:r>
              <a:rPr lang="en-US" sz="4000" dirty="0"/>
              <a:t>Naming Review Group (NRG) of EMA</a:t>
            </a:r>
          </a:p>
        </p:txBody>
      </p:sp>
      <p:pic>
        <p:nvPicPr>
          <p:cNvPr id="7" name="Content Placeholder 6"/>
          <p:cNvPicPr>
            <a:picLocks noGrp="1" noChangeAspect="1"/>
          </p:cNvPicPr>
          <p:nvPr>
            <p:ph idx="1"/>
          </p:nvPr>
        </p:nvPicPr>
        <p:blipFill>
          <a:blip r:embed="rId2"/>
          <a:stretch>
            <a:fillRect/>
          </a:stretch>
        </p:blipFill>
        <p:spPr>
          <a:xfrm rot="5400000">
            <a:off x="1925568" y="-728583"/>
            <a:ext cx="5339849" cy="9079340"/>
          </a:xfrm>
          <a:prstGeom prst="rect">
            <a:avLst/>
          </a:prstGeom>
        </p:spPr>
      </p:pic>
      <p:sp>
        <p:nvSpPr>
          <p:cNvPr id="6" name="Slide Number Placeholder 5"/>
          <p:cNvSpPr>
            <a:spLocks noGrp="1"/>
          </p:cNvSpPr>
          <p:nvPr>
            <p:ph type="sldNum" sz="quarter" idx="12"/>
          </p:nvPr>
        </p:nvSpPr>
        <p:spPr/>
        <p:txBody>
          <a:bodyPr/>
          <a:lstStyle/>
          <a:p>
            <a:pPr>
              <a:defRPr/>
            </a:pPr>
            <a:fld id="{D6E4A9EC-2F93-AA4A-8BF5-70DF04282848}" type="slidenum">
              <a:rPr lang="en-US" smtClean="0"/>
              <a:pPr>
                <a:defRPr/>
              </a:pPr>
              <a:t>30</a:t>
            </a:fld>
            <a:endParaRPr lang="en-US" dirty="0"/>
          </a:p>
        </p:txBody>
      </p:sp>
      <p:sp>
        <p:nvSpPr>
          <p:cNvPr id="5" name="Footer Placeholder 4"/>
          <p:cNvSpPr>
            <a:spLocks noGrp="1"/>
          </p:cNvSpPr>
          <p:nvPr>
            <p:ph type="ftr" sz="quarter" idx="11"/>
          </p:nvPr>
        </p:nvSpPr>
        <p:spPr>
          <a:xfrm>
            <a:off x="3124200" y="6454008"/>
            <a:ext cx="2895600" cy="365125"/>
          </a:xfrm>
        </p:spPr>
        <p:txBody>
          <a:bodyPr/>
          <a:lstStyle/>
          <a:p>
            <a:pPr>
              <a:defRPr/>
            </a:pPr>
            <a:r>
              <a:rPr lang="en-US" dirty="0"/>
              <a:t>© 2018 Eli Lilly and Company </a:t>
            </a:r>
          </a:p>
        </p:txBody>
      </p:sp>
    </p:spTree>
    <p:extLst>
      <p:ext uri="{BB962C8B-B14F-4D97-AF65-F5344CB8AC3E}">
        <p14:creationId xmlns:p14="http://schemas.microsoft.com/office/powerpoint/2010/main" val="19666202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Reasons for rejection</a:t>
            </a:r>
          </a:p>
        </p:txBody>
      </p:sp>
      <p:pic>
        <p:nvPicPr>
          <p:cNvPr id="4" name="Content Placeholder 6"/>
          <p:cNvPicPr>
            <a:picLocks noChangeAspect="1"/>
          </p:cNvPicPr>
          <p:nvPr/>
        </p:nvPicPr>
        <p:blipFill>
          <a:blip r:embed="rId2"/>
          <a:stretch>
            <a:fillRect/>
          </a:stretch>
        </p:blipFill>
        <p:spPr>
          <a:xfrm rot="5400000">
            <a:off x="1769939" y="-566783"/>
            <a:ext cx="5598693" cy="9074409"/>
          </a:xfrm>
          <a:prstGeom prst="rect">
            <a:avLst/>
          </a:prstGeom>
        </p:spPr>
      </p:pic>
      <p:sp>
        <p:nvSpPr>
          <p:cNvPr id="5" name="Oval 4"/>
          <p:cNvSpPr/>
          <p:nvPr/>
        </p:nvSpPr>
        <p:spPr>
          <a:xfrm>
            <a:off x="5053264" y="2855495"/>
            <a:ext cx="3885788" cy="884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4"/>
          <p:cNvSpPr>
            <a:spLocks noGrp="1"/>
          </p:cNvSpPr>
          <p:nvPr>
            <p:ph type="ftr" sz="quarter" idx="11"/>
          </p:nvPr>
        </p:nvSpPr>
        <p:spPr>
          <a:xfrm>
            <a:off x="3124200" y="6454008"/>
            <a:ext cx="2895600" cy="365125"/>
          </a:xfrm>
        </p:spPr>
        <p:txBody>
          <a:bodyPr/>
          <a:lstStyle/>
          <a:p>
            <a:pPr>
              <a:defRPr/>
            </a:pPr>
            <a:r>
              <a:rPr lang="en-US" dirty="0"/>
              <a:t>© 2018 Eli Lilly and Company </a:t>
            </a:r>
          </a:p>
        </p:txBody>
      </p:sp>
    </p:spTree>
    <p:extLst>
      <p:ext uri="{BB962C8B-B14F-4D97-AF65-F5344CB8AC3E}">
        <p14:creationId xmlns:p14="http://schemas.microsoft.com/office/powerpoint/2010/main" val="13819903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622E647-32D5-435A-AE3D-258129A30108}" type="slidenum">
              <a:rPr lang="en-US" smtClean="0"/>
              <a:t>32</a:t>
            </a:fld>
            <a:endParaRPr lang="en-US"/>
          </a:p>
        </p:txBody>
      </p:sp>
      <p:sp>
        <p:nvSpPr>
          <p:cNvPr id="8" name="Rectangle 7"/>
          <p:cNvSpPr/>
          <p:nvPr/>
        </p:nvSpPr>
        <p:spPr>
          <a:xfrm>
            <a:off x="300064" y="5636338"/>
            <a:ext cx="1414436" cy="193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457200" y="7837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400" kern="1200">
                <a:solidFill>
                  <a:srgbClr val="FFFFFF"/>
                </a:solidFill>
                <a:latin typeface="+mj-lt"/>
                <a:ea typeface="ＭＳ Ｐゴシック" charset="0"/>
                <a:cs typeface="DIN-Regular"/>
              </a:defRPr>
            </a:lvl1pPr>
            <a:lvl2pPr algn="l" defTabSz="457200" rtl="0" eaLnBrk="1" fontAlgn="base" hangingPunct="1">
              <a:spcBef>
                <a:spcPct val="0"/>
              </a:spcBef>
              <a:spcAft>
                <a:spcPct val="0"/>
              </a:spcAft>
              <a:defRPr sz="4400">
                <a:solidFill>
                  <a:srgbClr val="FFFFFF"/>
                </a:solidFill>
                <a:latin typeface="Arial" charset="0"/>
                <a:ea typeface="ＭＳ Ｐゴシック" charset="0"/>
              </a:defRPr>
            </a:lvl2pPr>
            <a:lvl3pPr algn="l" defTabSz="457200" rtl="0" eaLnBrk="1" fontAlgn="base" hangingPunct="1">
              <a:spcBef>
                <a:spcPct val="0"/>
              </a:spcBef>
              <a:spcAft>
                <a:spcPct val="0"/>
              </a:spcAft>
              <a:defRPr sz="4400">
                <a:solidFill>
                  <a:srgbClr val="FFFFFF"/>
                </a:solidFill>
                <a:latin typeface="Arial" charset="0"/>
                <a:ea typeface="ＭＳ Ｐゴシック" charset="0"/>
              </a:defRPr>
            </a:lvl3pPr>
            <a:lvl4pPr algn="l" defTabSz="457200" rtl="0" eaLnBrk="1" fontAlgn="base" hangingPunct="1">
              <a:spcBef>
                <a:spcPct val="0"/>
              </a:spcBef>
              <a:spcAft>
                <a:spcPct val="0"/>
              </a:spcAft>
              <a:defRPr sz="4400">
                <a:solidFill>
                  <a:srgbClr val="FFFFFF"/>
                </a:solidFill>
                <a:latin typeface="Arial" charset="0"/>
                <a:ea typeface="ＭＳ Ｐゴシック" charset="0"/>
              </a:defRPr>
            </a:lvl4pPr>
            <a:lvl5pPr algn="l" defTabSz="457200" rtl="0" eaLnBrk="1" fontAlgn="base" hangingPunct="1">
              <a:spcBef>
                <a:spcPct val="0"/>
              </a:spcBef>
              <a:spcAft>
                <a:spcPct val="0"/>
              </a:spcAft>
              <a:defRPr sz="4400">
                <a:solidFill>
                  <a:srgbClr val="FFFFFF"/>
                </a:solidFill>
                <a:latin typeface="Arial" charset="0"/>
                <a:ea typeface="ＭＳ Ｐゴシック" charset="0"/>
              </a:defRPr>
            </a:lvl5pPr>
            <a:lvl6pPr marL="457200" algn="l" defTabSz="457200" rtl="0" eaLnBrk="1" fontAlgn="base" hangingPunct="1">
              <a:spcBef>
                <a:spcPct val="0"/>
              </a:spcBef>
              <a:spcAft>
                <a:spcPct val="0"/>
              </a:spcAft>
              <a:defRPr sz="4400">
                <a:solidFill>
                  <a:srgbClr val="FFFFFF"/>
                </a:solidFill>
                <a:latin typeface="Arial" charset="0"/>
                <a:ea typeface="ＭＳ Ｐゴシック" charset="0"/>
              </a:defRPr>
            </a:lvl6pPr>
            <a:lvl7pPr marL="914400" algn="l" defTabSz="457200" rtl="0" eaLnBrk="1" fontAlgn="base" hangingPunct="1">
              <a:spcBef>
                <a:spcPct val="0"/>
              </a:spcBef>
              <a:spcAft>
                <a:spcPct val="0"/>
              </a:spcAft>
              <a:defRPr sz="4400">
                <a:solidFill>
                  <a:srgbClr val="FFFFFF"/>
                </a:solidFill>
                <a:latin typeface="Arial" charset="0"/>
                <a:ea typeface="ＭＳ Ｐゴシック" charset="0"/>
              </a:defRPr>
            </a:lvl7pPr>
            <a:lvl8pPr marL="1371600" algn="l" defTabSz="457200" rtl="0" eaLnBrk="1" fontAlgn="base" hangingPunct="1">
              <a:spcBef>
                <a:spcPct val="0"/>
              </a:spcBef>
              <a:spcAft>
                <a:spcPct val="0"/>
              </a:spcAft>
              <a:defRPr sz="4400">
                <a:solidFill>
                  <a:srgbClr val="FFFFFF"/>
                </a:solidFill>
                <a:latin typeface="Arial" charset="0"/>
                <a:ea typeface="ＭＳ Ｐゴシック" charset="0"/>
              </a:defRPr>
            </a:lvl8pPr>
            <a:lvl9pPr marL="1828800" algn="l" defTabSz="457200" rtl="0" eaLnBrk="1" fontAlgn="base" hangingPunct="1">
              <a:spcBef>
                <a:spcPct val="0"/>
              </a:spcBef>
              <a:spcAft>
                <a:spcPct val="0"/>
              </a:spcAft>
              <a:defRPr sz="4400">
                <a:solidFill>
                  <a:srgbClr val="FFFFFF"/>
                </a:solidFill>
                <a:latin typeface="Arial" charset="0"/>
                <a:ea typeface="ＭＳ Ｐゴシック" charset="0"/>
              </a:defRPr>
            </a:lvl9pPr>
          </a:lstStyle>
          <a:p>
            <a:r>
              <a:rPr lang="en-US" b="1" dirty="0">
                <a:latin typeface="Calibri" panose="020F0502020204030204" pitchFamily="34" charset="0"/>
                <a:cs typeface="Calibri" panose="020F0502020204030204" pitchFamily="34" charset="0"/>
              </a:rPr>
              <a:t>Canada – Health Canada (HC) </a:t>
            </a:r>
          </a:p>
        </p:txBody>
      </p:sp>
      <p:pic>
        <p:nvPicPr>
          <p:cNvPr id="4" name="Picture 3"/>
          <p:cNvPicPr>
            <a:picLocks noChangeAspect="1"/>
          </p:cNvPicPr>
          <p:nvPr/>
        </p:nvPicPr>
        <p:blipFill>
          <a:blip r:embed="rId2"/>
          <a:stretch>
            <a:fillRect/>
          </a:stretch>
        </p:blipFill>
        <p:spPr>
          <a:xfrm>
            <a:off x="3683000" y="2410634"/>
            <a:ext cx="5461000" cy="3453293"/>
          </a:xfrm>
          <a:prstGeom prst="rect">
            <a:avLst/>
          </a:prstGeom>
        </p:spPr>
      </p:pic>
      <p:sp>
        <p:nvSpPr>
          <p:cNvPr id="14" name="Rectangle 13"/>
          <p:cNvSpPr/>
          <p:nvPr/>
        </p:nvSpPr>
        <p:spPr>
          <a:xfrm>
            <a:off x="232293" y="3753599"/>
            <a:ext cx="4572000" cy="954107"/>
          </a:xfrm>
          <a:prstGeom prst="rect">
            <a:avLst/>
          </a:prstGeom>
        </p:spPr>
        <p:txBody>
          <a:bodyPr>
            <a:spAutoFit/>
          </a:bodyPr>
          <a:lstStyle/>
          <a:p>
            <a:r>
              <a:rPr lang="en-US" sz="2800" dirty="0"/>
              <a:t>DENOMINACIONES</a:t>
            </a:r>
          </a:p>
          <a:p>
            <a:r>
              <a:rPr lang="en-US" sz="2800" dirty="0"/>
              <a:t> DISTINTIVAS</a:t>
            </a:r>
          </a:p>
        </p:txBody>
      </p:sp>
      <p:sp>
        <p:nvSpPr>
          <p:cNvPr id="9" name="Footer Placeholder 4"/>
          <p:cNvSpPr>
            <a:spLocks noGrp="1"/>
          </p:cNvSpPr>
          <p:nvPr>
            <p:ph type="ftr" sz="quarter" idx="11"/>
          </p:nvPr>
        </p:nvSpPr>
        <p:spPr>
          <a:xfrm>
            <a:off x="3124200" y="6454008"/>
            <a:ext cx="2895600" cy="365125"/>
          </a:xfrm>
        </p:spPr>
        <p:txBody>
          <a:bodyPr/>
          <a:lstStyle/>
          <a:p>
            <a:pPr>
              <a:defRPr/>
            </a:pPr>
            <a:r>
              <a:rPr lang="en-US" dirty="0"/>
              <a:t>© 2018 Eli Lilly and Company </a:t>
            </a:r>
          </a:p>
        </p:txBody>
      </p:sp>
    </p:spTree>
    <p:extLst>
      <p:ext uri="{BB962C8B-B14F-4D97-AF65-F5344CB8AC3E}">
        <p14:creationId xmlns:p14="http://schemas.microsoft.com/office/powerpoint/2010/main" val="2871963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294" y="2197768"/>
            <a:ext cx="9052560" cy="4186990"/>
          </a:xfrm>
        </p:spPr>
        <p:txBody>
          <a:bodyPr>
            <a:normAutofit fontScale="85000" lnSpcReduction="20000"/>
          </a:bodyPr>
          <a:lstStyle/>
          <a:p>
            <a:pPr marL="0" indent="0">
              <a:buNone/>
            </a:pPr>
            <a:r>
              <a:rPr lang="en-US" sz="2400" dirty="0"/>
              <a:t>Canadian Food and Drug Regulations:</a:t>
            </a:r>
          </a:p>
          <a:p>
            <a:pPr marL="0" indent="0">
              <a:buNone/>
            </a:pPr>
            <a:r>
              <a:rPr lang="en-US" b="1" dirty="0"/>
              <a:t>(o)</a:t>
            </a:r>
            <a:r>
              <a:rPr lang="en-US" dirty="0"/>
              <a:t> in the case of a drug for human use, an assessment as to whether there is </a:t>
            </a:r>
            <a:r>
              <a:rPr lang="en-US" b="1" i="1" u="sng" dirty="0"/>
              <a:t>a likelihood that the drug will be mistaken </a:t>
            </a:r>
            <a:r>
              <a:rPr lang="en-US" b="1" i="1" dirty="0"/>
              <a:t>for any of the following products due to a resemblance between the brand name that is proposed to be used in respect of the drug and the brand name, common name or proper name of any of those products</a:t>
            </a:r>
            <a:r>
              <a:rPr lang="en-US" dirty="0"/>
              <a:t>:</a:t>
            </a:r>
          </a:p>
          <a:p>
            <a:pPr marL="0" indent="0">
              <a:buNone/>
            </a:pPr>
            <a:r>
              <a:rPr lang="en-US" b="1" dirty="0"/>
              <a:t>(i)</a:t>
            </a:r>
            <a:r>
              <a:rPr lang="en-US" dirty="0"/>
              <a:t> a drug in respect of which a drug identification number has been assigned…</a:t>
            </a:r>
          </a:p>
          <a:p>
            <a:pPr marL="0" indent="0">
              <a:buNone/>
            </a:pPr>
            <a:r>
              <a:rPr lang="en-US" b="1" i="1" dirty="0"/>
              <a:t> </a:t>
            </a:r>
            <a:r>
              <a:rPr lang="en-US" sz="1500" b="1" i="1" dirty="0"/>
              <a:t>see C.01.014.1(2)(o) and C.08.002(2)(o)</a:t>
            </a:r>
            <a:endParaRPr lang="en-US" sz="1500" dirty="0"/>
          </a:p>
        </p:txBody>
      </p:sp>
      <p:pic>
        <p:nvPicPr>
          <p:cNvPr id="5122" name="Picture 2" descr="Image result for health ca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89" y="328221"/>
            <a:ext cx="5085768" cy="28338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0064" y="5636338"/>
            <a:ext cx="1414436" cy="193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376990" y="-1837"/>
            <a:ext cx="8229600" cy="1143000"/>
          </a:xfrm>
        </p:spPr>
        <p:txBody>
          <a:bodyPr/>
          <a:lstStyle/>
          <a:p>
            <a:r>
              <a:rPr lang="en-US" sz="4000" dirty="0"/>
              <a:t>Canadian Food and Drug Regulations as of 2014</a:t>
            </a:r>
          </a:p>
        </p:txBody>
      </p:sp>
      <p:sp>
        <p:nvSpPr>
          <p:cNvPr id="7" name="Footer Placeholder 4"/>
          <p:cNvSpPr>
            <a:spLocks noGrp="1"/>
          </p:cNvSpPr>
          <p:nvPr>
            <p:ph type="ftr" sz="quarter" idx="11"/>
          </p:nvPr>
        </p:nvSpPr>
        <p:spPr>
          <a:xfrm>
            <a:off x="3124200" y="6454008"/>
            <a:ext cx="2895600" cy="365125"/>
          </a:xfrm>
        </p:spPr>
        <p:txBody>
          <a:bodyPr/>
          <a:lstStyle/>
          <a:p>
            <a:pPr>
              <a:defRPr/>
            </a:pPr>
            <a:r>
              <a:rPr lang="en-US" dirty="0"/>
              <a:t>© 2018 Eli Lilly and Company </a:t>
            </a:r>
          </a:p>
        </p:txBody>
      </p:sp>
    </p:spTree>
    <p:extLst>
      <p:ext uri="{BB962C8B-B14F-4D97-AF65-F5344CB8AC3E}">
        <p14:creationId xmlns:p14="http://schemas.microsoft.com/office/powerpoint/2010/main" val="7578310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562646"/>
            <a:ext cx="9291827" cy="714375"/>
          </a:xfrm>
          <a:prstGeom prst="rect">
            <a:avLst/>
          </a:prstGeom>
        </p:spPr>
      </p:pic>
      <p:sp>
        <p:nvSpPr>
          <p:cNvPr id="3" name="Content Placeholder 2"/>
          <p:cNvSpPr>
            <a:spLocks noGrp="1"/>
          </p:cNvSpPr>
          <p:nvPr>
            <p:ph idx="1"/>
          </p:nvPr>
        </p:nvSpPr>
        <p:spPr>
          <a:xfrm>
            <a:off x="0" y="2324927"/>
            <a:ext cx="7886700" cy="3263504"/>
          </a:xfrm>
        </p:spPr>
        <p:txBody>
          <a:bodyPr/>
          <a:lstStyle/>
          <a:p>
            <a:pPr marL="0" indent="0">
              <a:buNone/>
            </a:pPr>
            <a:r>
              <a:rPr lang="en-US" b="1" dirty="0"/>
              <a:t>Guidance Document for Industry – </a:t>
            </a:r>
          </a:p>
          <a:p>
            <a:pPr marL="0" indent="0">
              <a:buNone/>
            </a:pPr>
            <a:r>
              <a:rPr lang="en-US" b="1" dirty="0"/>
              <a:t>Review of Drug Brand Names </a:t>
            </a:r>
            <a:endParaRPr lang="en-US" dirty="0"/>
          </a:p>
          <a:p>
            <a:pPr marL="0" indent="0">
              <a:buNone/>
            </a:pPr>
            <a:endParaRPr lang="en-US" dirty="0"/>
          </a:p>
          <a:p>
            <a:pPr marL="0" indent="0">
              <a:buNone/>
            </a:pPr>
            <a:r>
              <a:rPr lang="en-US" dirty="0"/>
              <a:t>Publication Date: July 2, 2014 </a:t>
            </a:r>
          </a:p>
          <a:p>
            <a:pPr marL="0" indent="0">
              <a:buNone/>
            </a:pPr>
            <a:r>
              <a:rPr lang="en-US" dirty="0"/>
              <a:t>Effective Date: June 13, 2015	</a:t>
            </a:r>
          </a:p>
          <a:p>
            <a:endParaRPr lang="en-US" dirty="0"/>
          </a:p>
        </p:txBody>
      </p:sp>
      <p:pic>
        <p:nvPicPr>
          <p:cNvPr id="5" name="Picture 4"/>
          <p:cNvPicPr>
            <a:picLocks noChangeAspect="1"/>
          </p:cNvPicPr>
          <p:nvPr/>
        </p:nvPicPr>
        <p:blipFill>
          <a:blip r:embed="rId3"/>
          <a:stretch>
            <a:fillRect/>
          </a:stretch>
        </p:blipFill>
        <p:spPr>
          <a:xfrm>
            <a:off x="5883164" y="3112169"/>
            <a:ext cx="3116037" cy="3368842"/>
          </a:xfrm>
          <a:prstGeom prst="rect">
            <a:avLst/>
          </a:prstGeom>
        </p:spPr>
      </p:pic>
      <p:sp>
        <p:nvSpPr>
          <p:cNvPr id="6" name="Rectangular Callout 5"/>
          <p:cNvSpPr/>
          <p:nvPr/>
        </p:nvSpPr>
        <p:spPr>
          <a:xfrm>
            <a:off x="689390" y="3105548"/>
            <a:ext cx="8309811" cy="3687630"/>
          </a:xfrm>
          <a:prstGeom prst="wedgeRectCallout">
            <a:avLst>
              <a:gd name="adj1" fmla="val -42499"/>
              <a:gd name="adj2" fmla="val -5950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Policy Objective:</a:t>
            </a:r>
          </a:p>
          <a:p>
            <a:r>
              <a:rPr lang="en-US" sz="2800" dirty="0"/>
              <a:t>“To provide market authorization holders direction on the process to be followed and information to be submitted to Health Canada regarding the potential for a proposed name to be misleading or confused with another product authorized for use in Canada with the aim of preventing medication errors.”</a:t>
            </a:r>
          </a:p>
          <a:p>
            <a:endParaRPr lang="en-US" dirty="0"/>
          </a:p>
        </p:txBody>
      </p:sp>
      <p:sp>
        <p:nvSpPr>
          <p:cNvPr id="8" name="Title 1"/>
          <p:cNvSpPr>
            <a:spLocks noGrp="1"/>
          </p:cNvSpPr>
          <p:nvPr>
            <p:ph type="title"/>
          </p:nvPr>
        </p:nvSpPr>
        <p:spPr>
          <a:xfrm>
            <a:off x="376990" y="-1837"/>
            <a:ext cx="8229600" cy="1143000"/>
          </a:xfrm>
        </p:spPr>
        <p:txBody>
          <a:bodyPr/>
          <a:lstStyle/>
          <a:p>
            <a:r>
              <a:rPr lang="en-US" sz="4000" dirty="0"/>
              <a:t>Canadian Guidance Document</a:t>
            </a:r>
          </a:p>
        </p:txBody>
      </p:sp>
      <p:sp>
        <p:nvSpPr>
          <p:cNvPr id="7" name="Footer Placeholder 4"/>
          <p:cNvSpPr>
            <a:spLocks noGrp="1"/>
          </p:cNvSpPr>
          <p:nvPr>
            <p:ph type="ftr" sz="quarter" idx="11"/>
          </p:nvPr>
        </p:nvSpPr>
        <p:spPr>
          <a:xfrm>
            <a:off x="3124200" y="6454008"/>
            <a:ext cx="2895600" cy="365125"/>
          </a:xfrm>
        </p:spPr>
        <p:txBody>
          <a:bodyPr/>
          <a:lstStyle/>
          <a:p>
            <a:pPr>
              <a:defRPr/>
            </a:pPr>
            <a:r>
              <a:rPr lang="en-US" dirty="0"/>
              <a:t>© 2018 Eli Lilly and Company </a:t>
            </a:r>
          </a:p>
        </p:txBody>
      </p:sp>
    </p:spTree>
    <p:extLst>
      <p:ext uri="{BB962C8B-B14F-4D97-AF65-F5344CB8AC3E}">
        <p14:creationId xmlns:p14="http://schemas.microsoft.com/office/powerpoint/2010/main" val="25128836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264" y="105509"/>
            <a:ext cx="7779804" cy="839448"/>
          </a:xfrm>
        </p:spPr>
        <p:txBody>
          <a:bodyPr/>
          <a:lstStyle/>
          <a:p>
            <a:r>
              <a:rPr lang="en-US" sz="4000" dirty="0"/>
              <a:t>Canadian Guidance – Brand Name Review</a:t>
            </a:r>
          </a:p>
        </p:txBody>
      </p:sp>
      <p:pic>
        <p:nvPicPr>
          <p:cNvPr id="5" name="Content Placeholder 4"/>
          <p:cNvPicPr>
            <a:picLocks noGrp="1" noChangeAspect="1"/>
          </p:cNvPicPr>
          <p:nvPr>
            <p:ph idx="1"/>
          </p:nvPr>
        </p:nvPicPr>
        <p:blipFill>
          <a:blip r:embed="rId2"/>
          <a:stretch>
            <a:fillRect/>
          </a:stretch>
        </p:blipFill>
        <p:spPr>
          <a:xfrm>
            <a:off x="0" y="1235242"/>
            <a:ext cx="9144000" cy="5622758"/>
          </a:xfrm>
          <a:prstGeom prst="rect">
            <a:avLst/>
          </a:prstGeom>
        </p:spPr>
      </p:pic>
      <p:pic>
        <p:nvPicPr>
          <p:cNvPr id="6" name="Picture 5"/>
          <p:cNvPicPr>
            <a:picLocks noChangeAspect="1"/>
          </p:cNvPicPr>
          <p:nvPr/>
        </p:nvPicPr>
        <p:blipFill>
          <a:blip r:embed="rId3"/>
          <a:stretch>
            <a:fillRect/>
          </a:stretch>
        </p:blipFill>
        <p:spPr>
          <a:xfrm>
            <a:off x="0" y="1166478"/>
            <a:ext cx="9144000" cy="536027"/>
          </a:xfrm>
          <a:prstGeom prst="rect">
            <a:avLst/>
          </a:prstGeom>
        </p:spPr>
      </p:pic>
      <p:sp>
        <p:nvSpPr>
          <p:cNvPr id="3" name="Rectangular Callout 2"/>
          <p:cNvSpPr/>
          <p:nvPr/>
        </p:nvSpPr>
        <p:spPr>
          <a:xfrm>
            <a:off x="351692" y="3130063"/>
            <a:ext cx="1652953" cy="1148860"/>
          </a:xfrm>
          <a:prstGeom prst="wedgeRectCallout">
            <a:avLst>
              <a:gd name="adj1" fmla="val 103568"/>
              <a:gd name="adj2" fmla="val 9538"/>
            </a:avLst>
          </a:prstGeom>
          <a:gradFill>
            <a:gsLst>
              <a:gs pos="0">
                <a:schemeClr val="accent4">
                  <a:lumMod val="75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LASA Analysis and POCA  </a:t>
            </a:r>
            <a:r>
              <a:rPr lang="en-US" u="sng" dirty="0"/>
              <a:t>&gt; </a:t>
            </a:r>
            <a:r>
              <a:rPr lang="en-US" dirty="0"/>
              <a:t>50%</a:t>
            </a:r>
          </a:p>
        </p:txBody>
      </p:sp>
      <p:sp>
        <p:nvSpPr>
          <p:cNvPr id="7" name="Footer Placeholder 4"/>
          <p:cNvSpPr>
            <a:spLocks noGrp="1"/>
          </p:cNvSpPr>
          <p:nvPr>
            <p:ph type="ftr" sz="quarter" idx="11"/>
          </p:nvPr>
        </p:nvSpPr>
        <p:spPr>
          <a:xfrm>
            <a:off x="6373428" y="6454008"/>
            <a:ext cx="2895600" cy="365125"/>
          </a:xfrm>
        </p:spPr>
        <p:txBody>
          <a:bodyPr/>
          <a:lstStyle/>
          <a:p>
            <a:pPr>
              <a:defRPr/>
            </a:pPr>
            <a:r>
              <a:rPr lang="en-US" dirty="0"/>
              <a:t>© 2018 Eli Lilly and Company </a:t>
            </a:r>
          </a:p>
        </p:txBody>
      </p:sp>
    </p:spTree>
    <p:extLst>
      <p:ext uri="{BB962C8B-B14F-4D97-AF65-F5344CB8AC3E}">
        <p14:creationId xmlns:p14="http://schemas.microsoft.com/office/powerpoint/2010/main" val="23243907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Pharmaceutical Naming - Synthesis </a:t>
            </a:r>
          </a:p>
        </p:txBody>
      </p:sp>
      <p:sp>
        <p:nvSpPr>
          <p:cNvPr id="5" name="Footer Placeholder 4"/>
          <p:cNvSpPr>
            <a:spLocks noGrp="1"/>
          </p:cNvSpPr>
          <p:nvPr>
            <p:ph type="ftr" sz="quarter" idx="11"/>
          </p:nvPr>
        </p:nvSpPr>
        <p:spPr/>
        <p:txBody>
          <a:bodyPr/>
          <a:lstStyle/>
          <a:p>
            <a:pPr>
              <a:defRPr/>
            </a:pPr>
            <a:r>
              <a:rPr lang="en-US" dirty="0"/>
              <a:t>© 2018 Eli Lilly and Company </a:t>
            </a:r>
          </a:p>
        </p:txBody>
      </p:sp>
      <p:sp>
        <p:nvSpPr>
          <p:cNvPr id="6" name="Slide Number Placeholder 5"/>
          <p:cNvSpPr>
            <a:spLocks noGrp="1"/>
          </p:cNvSpPr>
          <p:nvPr>
            <p:ph type="sldNum" sz="quarter" idx="12"/>
          </p:nvPr>
        </p:nvSpPr>
        <p:spPr/>
        <p:txBody>
          <a:bodyPr/>
          <a:lstStyle/>
          <a:p>
            <a:pPr>
              <a:defRPr/>
            </a:pPr>
            <a:fld id="{D6E4A9EC-2F93-AA4A-8BF5-70DF04282848}" type="slidenum">
              <a:rPr lang="en-US" smtClean="0"/>
              <a:pPr>
                <a:defRPr/>
              </a:pPr>
              <a:t>36</a:t>
            </a:fld>
            <a:endParaRPr lang="en-US" dirty="0"/>
          </a:p>
        </p:txBody>
      </p:sp>
      <p:sp>
        <p:nvSpPr>
          <p:cNvPr id="8" name="Content Placeholder 7"/>
          <p:cNvSpPr>
            <a:spLocks noGrp="1"/>
          </p:cNvSpPr>
          <p:nvPr>
            <p:ph idx="1"/>
          </p:nvPr>
        </p:nvSpPr>
        <p:spPr>
          <a:xfrm>
            <a:off x="71022" y="1334566"/>
            <a:ext cx="8912558" cy="5021784"/>
          </a:xfrm>
        </p:spPr>
        <p:txBody>
          <a:bodyPr/>
          <a:lstStyle/>
          <a:p>
            <a:pPr marL="0" indent="0">
              <a:buNone/>
            </a:pPr>
            <a:r>
              <a:rPr lang="en-US" sz="3600" dirty="0"/>
              <a:t>Different Countries – Different Approaches: </a:t>
            </a:r>
          </a:p>
          <a:p>
            <a:pPr marL="0" indent="0">
              <a:buNone/>
            </a:pPr>
            <a:r>
              <a:rPr lang="en-US" sz="3600" b="1" dirty="0">
                <a:solidFill>
                  <a:srgbClr val="00B050"/>
                </a:solidFill>
              </a:rPr>
              <a:t>Common Themes</a:t>
            </a:r>
            <a:r>
              <a:rPr lang="en-US" sz="3600" dirty="0">
                <a:solidFill>
                  <a:srgbClr val="00B050"/>
                </a:solidFill>
              </a:rPr>
              <a:t>:</a:t>
            </a:r>
            <a:r>
              <a:rPr lang="en-US" sz="3600" dirty="0"/>
              <a:t> </a:t>
            </a:r>
          </a:p>
          <a:p>
            <a:pPr marL="0" indent="0">
              <a:buNone/>
            </a:pPr>
            <a:r>
              <a:rPr lang="en-US" sz="3600" dirty="0"/>
              <a:t>1. Patient safety is paramount; </a:t>
            </a:r>
          </a:p>
          <a:p>
            <a:pPr marL="0" indent="0">
              <a:buNone/>
            </a:pPr>
            <a:r>
              <a:rPr lang="en-US" sz="3600" dirty="0"/>
              <a:t>2. Context is key; and </a:t>
            </a:r>
          </a:p>
          <a:p>
            <a:pPr marL="0" indent="0">
              <a:buNone/>
            </a:pPr>
            <a:r>
              <a:rPr lang="en-US" sz="3600" dirty="0"/>
              <a:t>3. LASA important factor in determination of acceptability</a:t>
            </a:r>
          </a:p>
        </p:txBody>
      </p:sp>
    </p:spTree>
    <p:extLst>
      <p:ext uri="{BB962C8B-B14F-4D97-AF65-F5344CB8AC3E}">
        <p14:creationId xmlns:p14="http://schemas.microsoft.com/office/powerpoint/2010/main" val="2376233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Naming Medicines  </a:t>
            </a:r>
          </a:p>
        </p:txBody>
      </p:sp>
      <p:sp>
        <p:nvSpPr>
          <p:cNvPr id="5" name="Footer Placeholder 4"/>
          <p:cNvSpPr>
            <a:spLocks noGrp="1"/>
          </p:cNvSpPr>
          <p:nvPr>
            <p:ph type="ftr" sz="quarter" idx="11"/>
          </p:nvPr>
        </p:nvSpPr>
        <p:spPr/>
        <p:txBody>
          <a:bodyPr/>
          <a:lstStyle/>
          <a:p>
            <a:pPr>
              <a:defRPr/>
            </a:pPr>
            <a:r>
              <a:rPr lang="en-US" dirty="0"/>
              <a:t> © 2018 Eli Lilly and Company </a:t>
            </a:r>
          </a:p>
        </p:txBody>
      </p:sp>
      <p:sp>
        <p:nvSpPr>
          <p:cNvPr id="6" name="Slide Number Placeholder 5"/>
          <p:cNvSpPr>
            <a:spLocks noGrp="1"/>
          </p:cNvSpPr>
          <p:nvPr>
            <p:ph type="sldNum" sz="quarter" idx="12"/>
          </p:nvPr>
        </p:nvSpPr>
        <p:spPr/>
        <p:txBody>
          <a:bodyPr/>
          <a:lstStyle/>
          <a:p>
            <a:pPr>
              <a:defRPr/>
            </a:pPr>
            <a:fld id="{D6E4A9EC-2F93-AA4A-8BF5-70DF04282848}" type="slidenum">
              <a:rPr lang="en-US" smtClean="0"/>
              <a:pPr>
                <a:defRPr/>
              </a:pPr>
              <a:t>37</a:t>
            </a:fld>
            <a:endParaRPr lang="en-US" dirty="0"/>
          </a:p>
        </p:txBody>
      </p:sp>
      <p:sp>
        <p:nvSpPr>
          <p:cNvPr id="8" name="Content Placeholder 7"/>
          <p:cNvSpPr>
            <a:spLocks noGrp="1"/>
          </p:cNvSpPr>
          <p:nvPr>
            <p:ph idx="1"/>
          </p:nvPr>
        </p:nvSpPr>
        <p:spPr>
          <a:xfrm>
            <a:off x="245229" y="1221373"/>
            <a:ext cx="8653541" cy="5021784"/>
          </a:xfrm>
        </p:spPr>
        <p:txBody>
          <a:bodyPr/>
          <a:lstStyle/>
          <a:p>
            <a:pPr marL="0" indent="0">
              <a:buNone/>
            </a:pPr>
            <a:r>
              <a:rPr lang="en-US" dirty="0"/>
              <a:t>There are three types of name for medicines:</a:t>
            </a:r>
          </a:p>
          <a:p>
            <a:r>
              <a:rPr lang="en-US" dirty="0"/>
              <a:t>Chemical compound name</a:t>
            </a:r>
          </a:p>
          <a:p>
            <a:pPr marL="0" indent="0">
              <a:buNone/>
            </a:pPr>
            <a:r>
              <a:rPr lang="en-US" sz="2400" dirty="0"/>
              <a:t>Scientific approach (impractical and different naming conventions)</a:t>
            </a:r>
          </a:p>
          <a:p>
            <a:r>
              <a:rPr lang="en-US" dirty="0"/>
              <a:t>Non-proprietary (generic) name</a:t>
            </a:r>
          </a:p>
          <a:p>
            <a:pPr marL="0" indent="0">
              <a:buNone/>
            </a:pPr>
            <a:r>
              <a:rPr lang="en-US" sz="2400" dirty="0"/>
              <a:t>Naming convention of WHO – attempt to be international common name (there are a number of naming conventions, including the WHO: BAN, USAN, AAN)</a:t>
            </a:r>
          </a:p>
          <a:p>
            <a:r>
              <a:rPr lang="en-US" dirty="0"/>
              <a:t>Trademark (Brand) name </a:t>
            </a:r>
          </a:p>
          <a:p>
            <a:pPr marL="0" indent="0">
              <a:buNone/>
            </a:pPr>
            <a:r>
              <a:rPr lang="en-US" sz="2400" dirty="0"/>
              <a:t>Name owned and developed by the pharmaceutical company selling the medicine</a:t>
            </a:r>
          </a:p>
        </p:txBody>
      </p:sp>
    </p:spTree>
    <p:extLst>
      <p:ext uri="{BB962C8B-B14F-4D97-AF65-F5344CB8AC3E}">
        <p14:creationId xmlns:p14="http://schemas.microsoft.com/office/powerpoint/2010/main" val="17063741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247" y="-27134"/>
            <a:ext cx="8229600" cy="1143000"/>
          </a:xfrm>
        </p:spPr>
        <p:txBody>
          <a:bodyPr/>
          <a:lstStyle/>
          <a:p>
            <a:r>
              <a:rPr lang="en-US" sz="3600" dirty="0"/>
              <a:t>ISMP – Generic AND Brand names – potential medical errors</a:t>
            </a:r>
          </a:p>
        </p:txBody>
      </p:sp>
      <p:sp>
        <p:nvSpPr>
          <p:cNvPr id="3" name="Content Placeholder 2"/>
          <p:cNvSpPr>
            <a:spLocks noGrp="1"/>
          </p:cNvSpPr>
          <p:nvPr>
            <p:ph idx="1"/>
          </p:nvPr>
        </p:nvSpPr>
        <p:spPr/>
        <p:txBody>
          <a:bodyPr/>
          <a:lstStyle/>
          <a:p>
            <a:endParaRPr lang="en-US"/>
          </a:p>
        </p:txBody>
      </p:sp>
      <p:sp>
        <p:nvSpPr>
          <p:cNvPr id="5" name="Footer Placeholder 4"/>
          <p:cNvSpPr>
            <a:spLocks noGrp="1"/>
          </p:cNvSpPr>
          <p:nvPr>
            <p:ph type="ftr" sz="quarter" idx="11"/>
          </p:nvPr>
        </p:nvSpPr>
        <p:spPr/>
        <p:txBody>
          <a:bodyPr/>
          <a:lstStyle/>
          <a:p>
            <a:pPr>
              <a:defRPr/>
            </a:pPr>
            <a:r>
              <a:rPr lang="en-US" dirty="0"/>
              <a:t>© 2018 Eli Lilly and Company </a:t>
            </a:r>
          </a:p>
        </p:txBody>
      </p:sp>
      <p:sp>
        <p:nvSpPr>
          <p:cNvPr id="6" name="Slide Number Placeholder 5"/>
          <p:cNvSpPr>
            <a:spLocks noGrp="1"/>
          </p:cNvSpPr>
          <p:nvPr>
            <p:ph type="sldNum" sz="quarter" idx="12"/>
          </p:nvPr>
        </p:nvSpPr>
        <p:spPr/>
        <p:txBody>
          <a:bodyPr/>
          <a:lstStyle/>
          <a:p>
            <a:pPr>
              <a:defRPr/>
            </a:pPr>
            <a:fld id="{D6E4A9EC-2F93-AA4A-8BF5-70DF04282848}" type="slidenum">
              <a:rPr lang="en-US" smtClean="0"/>
              <a:pPr>
                <a:defRPr/>
              </a:pPr>
              <a:t>38</a:t>
            </a:fld>
            <a:endParaRPr lang="en-US" dirty="0"/>
          </a:p>
        </p:txBody>
      </p:sp>
      <p:pic>
        <p:nvPicPr>
          <p:cNvPr id="7" name="Content Placeholder 8"/>
          <p:cNvPicPr>
            <a:picLocks noChangeAspect="1"/>
          </p:cNvPicPr>
          <p:nvPr/>
        </p:nvPicPr>
        <p:blipFill>
          <a:blip r:embed="rId3"/>
          <a:stretch>
            <a:fillRect/>
          </a:stretch>
        </p:blipFill>
        <p:spPr bwMode="auto">
          <a:xfrm>
            <a:off x="-152398" y="1290612"/>
            <a:ext cx="9317852" cy="5086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8" name="Oval 7"/>
          <p:cNvSpPr/>
          <p:nvPr/>
        </p:nvSpPr>
        <p:spPr>
          <a:xfrm>
            <a:off x="816745" y="5078027"/>
            <a:ext cx="3666477" cy="914400"/>
          </a:xfrm>
          <a:prstGeom prst="ellipse">
            <a:avLst/>
          </a:prstGeom>
          <a:noFill/>
          <a:ln w="444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751772" y="4971495"/>
            <a:ext cx="3666477" cy="754074"/>
          </a:xfrm>
          <a:prstGeom prst="ellipse">
            <a:avLst/>
          </a:prstGeom>
          <a:noFill/>
          <a:ln w="444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66630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81"/>
            <a:ext cx="8229600" cy="1143000"/>
          </a:xfrm>
        </p:spPr>
        <p:txBody>
          <a:bodyPr/>
          <a:lstStyle/>
          <a:p>
            <a:r>
              <a:rPr lang="en-US" sz="3600" dirty="0"/>
              <a:t>Pharmaceutical Generic Naming – Potentially Harmful to Patients </a:t>
            </a:r>
          </a:p>
        </p:txBody>
      </p:sp>
      <p:sp>
        <p:nvSpPr>
          <p:cNvPr id="5" name="Footer Placeholder 4"/>
          <p:cNvSpPr>
            <a:spLocks noGrp="1"/>
          </p:cNvSpPr>
          <p:nvPr>
            <p:ph type="ftr" sz="quarter" idx="11"/>
          </p:nvPr>
        </p:nvSpPr>
        <p:spPr/>
        <p:txBody>
          <a:bodyPr/>
          <a:lstStyle/>
          <a:p>
            <a:pPr>
              <a:defRPr/>
            </a:pPr>
            <a:r>
              <a:rPr lang="en-US" dirty="0"/>
              <a:t> © 2018 Eli Lilly and Company </a:t>
            </a:r>
          </a:p>
        </p:txBody>
      </p:sp>
      <p:sp>
        <p:nvSpPr>
          <p:cNvPr id="6" name="Slide Number Placeholder 5"/>
          <p:cNvSpPr>
            <a:spLocks noGrp="1"/>
          </p:cNvSpPr>
          <p:nvPr>
            <p:ph type="sldNum" sz="quarter" idx="12"/>
          </p:nvPr>
        </p:nvSpPr>
        <p:spPr/>
        <p:txBody>
          <a:bodyPr/>
          <a:lstStyle/>
          <a:p>
            <a:pPr>
              <a:defRPr/>
            </a:pPr>
            <a:fld id="{D6E4A9EC-2F93-AA4A-8BF5-70DF04282848}" type="slidenum">
              <a:rPr lang="en-US" smtClean="0"/>
              <a:pPr>
                <a:defRPr/>
              </a:pPr>
              <a:t>39</a:t>
            </a:fld>
            <a:endParaRPr lang="en-US" dirty="0"/>
          </a:p>
        </p:txBody>
      </p:sp>
      <p:sp>
        <p:nvSpPr>
          <p:cNvPr id="8" name="Content Placeholder 7"/>
          <p:cNvSpPr>
            <a:spLocks noGrp="1"/>
          </p:cNvSpPr>
          <p:nvPr>
            <p:ph idx="1"/>
          </p:nvPr>
        </p:nvSpPr>
        <p:spPr>
          <a:xfrm>
            <a:off x="1340529" y="1307647"/>
            <a:ext cx="5078027" cy="5146419"/>
          </a:xfrm>
        </p:spPr>
        <p:txBody>
          <a:bodyPr/>
          <a:lstStyle/>
          <a:p>
            <a:pPr marL="0" indent="0">
              <a:buNone/>
            </a:pPr>
            <a:r>
              <a:rPr lang="en-US" sz="2400" dirty="0"/>
              <a:t>Which names are more confusing:</a:t>
            </a:r>
          </a:p>
          <a:p>
            <a:pPr marL="0" indent="0">
              <a:buNone/>
            </a:pPr>
            <a:r>
              <a:rPr lang="en-US" sz="2400" dirty="0"/>
              <a:t>Generic Names:</a:t>
            </a:r>
          </a:p>
          <a:p>
            <a:pPr marL="0" indent="0">
              <a:buNone/>
            </a:pPr>
            <a:r>
              <a:rPr lang="en-US" sz="2400" dirty="0"/>
              <a:t>								</a:t>
            </a:r>
          </a:p>
          <a:p>
            <a:pPr marL="0" indent="0">
              <a:buNone/>
            </a:pPr>
            <a:r>
              <a:rPr lang="en-US" sz="2400" dirty="0"/>
              <a:t>sildenafil vs. </a:t>
            </a:r>
            <a:r>
              <a:rPr lang="en-US" sz="2400" dirty="0" err="1"/>
              <a:t>tadalafil</a:t>
            </a:r>
            <a:r>
              <a:rPr lang="en-US" sz="2400" dirty="0"/>
              <a:t> 		</a:t>
            </a:r>
          </a:p>
          <a:p>
            <a:pPr marL="0" indent="0">
              <a:buNone/>
            </a:pPr>
            <a:r>
              <a:rPr lang="en-US" sz="2400" dirty="0"/>
              <a:t>sildenafil vs. </a:t>
            </a:r>
            <a:r>
              <a:rPr lang="en-US" sz="2400" dirty="0" err="1"/>
              <a:t>vardenafil</a:t>
            </a:r>
            <a:r>
              <a:rPr lang="en-US" sz="2400" dirty="0"/>
              <a:t>		</a:t>
            </a:r>
          </a:p>
          <a:p>
            <a:pPr marL="0" indent="0">
              <a:buNone/>
            </a:pPr>
            <a:r>
              <a:rPr lang="en-US" sz="2400" dirty="0" err="1"/>
              <a:t>tadalafil</a:t>
            </a:r>
            <a:r>
              <a:rPr lang="en-US" sz="2400" dirty="0"/>
              <a:t> vs. </a:t>
            </a:r>
            <a:r>
              <a:rPr lang="en-US" sz="2400" dirty="0" err="1"/>
              <a:t>vardenafil</a:t>
            </a:r>
            <a:r>
              <a:rPr lang="en-US" sz="2400" dirty="0"/>
              <a:t>		</a:t>
            </a:r>
          </a:p>
          <a:p>
            <a:pPr marL="0" indent="0">
              <a:buNone/>
            </a:pPr>
            <a:r>
              <a:rPr lang="en-US" sz="2400" dirty="0"/>
              <a:t>OR: </a:t>
            </a:r>
          </a:p>
          <a:p>
            <a:pPr marL="0" indent="0">
              <a:buNone/>
            </a:pPr>
            <a:r>
              <a:rPr lang="en-US" sz="2400" dirty="0"/>
              <a:t>Brand Names:</a:t>
            </a:r>
          </a:p>
          <a:p>
            <a:pPr marL="0" indent="0">
              <a:buNone/>
            </a:pPr>
            <a:r>
              <a:rPr lang="en-US" sz="2400" dirty="0"/>
              <a:t>VIAGRA vs. CIALIS			</a:t>
            </a:r>
          </a:p>
          <a:p>
            <a:pPr marL="0" indent="0">
              <a:buNone/>
            </a:pPr>
            <a:r>
              <a:rPr lang="en-US" sz="2400" dirty="0"/>
              <a:t>VIAGRA vs. LEVITRA		</a:t>
            </a:r>
          </a:p>
          <a:p>
            <a:pPr marL="0" indent="0">
              <a:buNone/>
            </a:pPr>
            <a:r>
              <a:rPr lang="en-US" sz="2400" dirty="0"/>
              <a:t>CIALIS vs. LEVITRA		</a:t>
            </a:r>
          </a:p>
          <a:p>
            <a:endParaRPr lang="en-US" sz="2400" dirty="0"/>
          </a:p>
        </p:txBody>
      </p:sp>
      <p:sp>
        <p:nvSpPr>
          <p:cNvPr id="3" name="Rectangle 2"/>
          <p:cNvSpPr/>
          <p:nvPr/>
        </p:nvSpPr>
        <p:spPr>
          <a:xfrm>
            <a:off x="497150" y="2618910"/>
            <a:ext cx="4758431" cy="1340528"/>
          </a:xfrm>
          <a:prstGeom prst="rect">
            <a:avLst/>
          </a:prstGeom>
          <a:noFill/>
          <a:ln w="444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97150" y="4817754"/>
            <a:ext cx="4758431" cy="1340528"/>
          </a:xfrm>
          <a:prstGeom prst="rect">
            <a:avLst/>
          </a:prstGeom>
          <a:noFill/>
          <a:ln w="508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325598" y="2252866"/>
            <a:ext cx="1200970" cy="3970318"/>
          </a:xfrm>
          <a:prstGeom prst="rect">
            <a:avLst/>
          </a:prstGeom>
          <a:noFill/>
        </p:spPr>
        <p:txBody>
          <a:bodyPr wrap="none" rtlCol="0">
            <a:spAutoFit/>
          </a:bodyPr>
          <a:lstStyle/>
          <a:p>
            <a:r>
              <a:rPr lang="en-US" sz="2800" dirty="0"/>
              <a:t>POCA</a:t>
            </a:r>
          </a:p>
          <a:p>
            <a:r>
              <a:rPr lang="en-US" sz="2800" dirty="0"/>
              <a:t>63%</a:t>
            </a:r>
          </a:p>
          <a:p>
            <a:r>
              <a:rPr lang="en-US" sz="2800" dirty="0"/>
              <a:t>81%</a:t>
            </a:r>
          </a:p>
          <a:p>
            <a:r>
              <a:rPr lang="en-US" sz="2800" dirty="0"/>
              <a:t>64%</a:t>
            </a:r>
          </a:p>
          <a:p>
            <a:endParaRPr lang="en-US" sz="2800" dirty="0"/>
          </a:p>
          <a:p>
            <a:endParaRPr lang="en-US" sz="2800" dirty="0"/>
          </a:p>
          <a:p>
            <a:r>
              <a:rPr lang="en-US" sz="2800" dirty="0"/>
              <a:t>38%</a:t>
            </a:r>
          </a:p>
          <a:p>
            <a:r>
              <a:rPr lang="en-US" sz="2800" dirty="0"/>
              <a:t>57%</a:t>
            </a:r>
          </a:p>
          <a:p>
            <a:r>
              <a:rPr lang="en-US" sz="2800" dirty="0"/>
              <a:t>32%</a:t>
            </a:r>
          </a:p>
        </p:txBody>
      </p:sp>
      <p:sp>
        <p:nvSpPr>
          <p:cNvPr id="10" name="Rectangle 9"/>
          <p:cNvSpPr/>
          <p:nvPr/>
        </p:nvSpPr>
        <p:spPr>
          <a:xfrm>
            <a:off x="5255582" y="2698812"/>
            <a:ext cx="1162974" cy="1260626"/>
          </a:xfrm>
          <a:prstGeom prst="rect">
            <a:avLst/>
          </a:prstGeom>
          <a:solidFill>
            <a:srgbClr val="FF0000">
              <a:alpha val="41000"/>
            </a:srgbClr>
          </a:solidFill>
          <a:ln w="444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240785" y="4817753"/>
            <a:ext cx="1000218" cy="1334607"/>
          </a:xfrm>
          <a:prstGeom prst="rect">
            <a:avLst/>
          </a:prstGeom>
          <a:solidFill>
            <a:srgbClr val="00B050">
              <a:alpha val="30000"/>
            </a:srgbClr>
          </a:solidFill>
          <a:ln w="444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013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style.rotation</p:attrName>
                                        </p:attrNameLst>
                                      </p:cBhvr>
                                      <p:tavLst>
                                        <p:tav tm="0">
                                          <p:val>
                                            <p:fltVal val="90"/>
                                          </p:val>
                                        </p:tav>
                                        <p:tav tm="100000">
                                          <p:val>
                                            <p:fltVal val="0"/>
                                          </p:val>
                                        </p:tav>
                                      </p:tavLst>
                                    </p:anim>
                                    <p:animEffect transition="in" filter="fade">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27" y="1172315"/>
            <a:ext cx="7097729" cy="857250"/>
          </a:xfrm>
        </p:spPr>
        <p:txBody>
          <a:bodyPr>
            <a:normAutofit fontScale="90000"/>
          </a:bodyPr>
          <a:lstStyle/>
          <a:p>
            <a:pPr marL="300038" lvl="1"/>
            <a:br>
              <a:rPr lang="en-US" sz="2700" b="1" dirty="0">
                <a:solidFill>
                  <a:schemeClr val="tx1"/>
                </a:solidFill>
                <a:latin typeface="Calibri" panose="020F0502020204030204" pitchFamily="34" charset="0"/>
                <a:cs typeface="Calibri" panose="020F0502020204030204" pitchFamily="34" charset="0"/>
              </a:rPr>
            </a:br>
            <a:r>
              <a:rPr lang="en-US" sz="2700" b="1" dirty="0">
                <a:solidFill>
                  <a:schemeClr val="tx1"/>
                </a:solidFill>
                <a:latin typeface="Calibri" panose="020F0502020204030204" pitchFamily="34" charset="0"/>
                <a:cs typeface="Calibri" panose="020F0502020204030204" pitchFamily="34" charset="0"/>
              </a:rPr>
              <a:t>Nov. 29, 1999 Institute of Medicine (IOM)   </a:t>
            </a:r>
            <a:br>
              <a:rPr lang="en-US" sz="2700" b="1" dirty="0">
                <a:solidFill>
                  <a:schemeClr val="tx1"/>
                </a:solidFill>
                <a:latin typeface="Calibri" panose="020F0502020204030204" pitchFamily="34" charset="0"/>
                <a:cs typeface="Calibri" panose="020F0502020204030204" pitchFamily="34" charset="0"/>
              </a:rPr>
            </a:br>
            <a:r>
              <a:rPr lang="en-US" sz="2700" b="1" dirty="0">
                <a:solidFill>
                  <a:schemeClr val="tx1"/>
                </a:solidFill>
                <a:latin typeface="Calibri" panose="020F0502020204030204" pitchFamily="34" charset="0"/>
                <a:cs typeface="Calibri" panose="020F0502020204030204" pitchFamily="34" charset="0"/>
              </a:rPr>
              <a:t>To Err is Human: </a:t>
            </a:r>
            <a:r>
              <a:rPr lang="en-US" sz="2100" dirty="0">
                <a:solidFill>
                  <a:schemeClr val="tx1"/>
                </a:solidFill>
                <a:latin typeface="Calibri" panose="020F0502020204030204" pitchFamily="34" charset="0"/>
                <a:cs typeface="Calibri" panose="020F0502020204030204" pitchFamily="34" charset="0"/>
              </a:rPr>
              <a:t>Building a Safer Health System:  </a:t>
            </a:r>
            <a:br>
              <a:rPr lang="en-US" dirty="0">
                <a:solidFill>
                  <a:schemeClr val="tx1"/>
                </a:solidFill>
                <a:latin typeface="Calibri" panose="020F0502020204030204" pitchFamily="34" charset="0"/>
                <a:cs typeface="Calibri" panose="020F0502020204030204" pitchFamily="34" charset="0"/>
              </a:rPr>
            </a:br>
            <a:endParaRPr lang="en-US" b="1" dirty="0">
              <a:solidFill>
                <a:schemeClr val="tx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8682" y="1657202"/>
            <a:ext cx="6802987" cy="4792430"/>
          </a:xfrm>
        </p:spPr>
        <p:txBody>
          <a:bodyPr>
            <a:normAutofit fontScale="55000" lnSpcReduction="20000"/>
          </a:bodyPr>
          <a:lstStyle/>
          <a:p>
            <a:pPr marL="300038" lvl="1" indent="0">
              <a:buNone/>
            </a:pPr>
            <a:endParaRPr lang="en-US" sz="3200" dirty="0"/>
          </a:p>
          <a:p>
            <a:r>
              <a:rPr lang="en-US" sz="3800" dirty="0"/>
              <a:t>“[P]</a:t>
            </a:r>
            <a:r>
              <a:rPr lang="en-US" sz="3800" dirty="0" err="1"/>
              <a:t>reventable</a:t>
            </a:r>
            <a:r>
              <a:rPr lang="en-US" sz="3800" dirty="0"/>
              <a:t> medical errors in hospitals exceed attributable deaths to such feared threats as motor-vehicle wrecks, breast cancer, and AIDS.”</a:t>
            </a:r>
          </a:p>
          <a:p>
            <a:r>
              <a:rPr lang="en-US" sz="4000" dirty="0"/>
              <a:t>Medical errors can be defined as the failure of a planned action to be completed as intended or the use of a wrong plan to achieve an aim. </a:t>
            </a:r>
            <a:endParaRPr lang="en-US" sz="3800" dirty="0"/>
          </a:p>
          <a:p>
            <a:r>
              <a:rPr lang="en-US" sz="3800" dirty="0"/>
              <a:t>Medical errors include adverse drug events, improper transfusions, surgical injuries, wrong-site surgery, suicides, restraint-related injuries or death, falls, burns, pressure ulcers, and mistaken patient identities. High error rates with serious consequences are most likely to occur in intensive care units, operating rooms, and emergency departments.</a:t>
            </a:r>
          </a:p>
          <a:p>
            <a:endParaRPr lang="en-US" dirty="0"/>
          </a:p>
          <a:p>
            <a:pPr marL="0" indent="0">
              <a:buNone/>
            </a:pPr>
            <a:r>
              <a:rPr lang="en-US" dirty="0"/>
              <a:t> </a:t>
            </a:r>
          </a:p>
        </p:txBody>
      </p:sp>
      <p:sp>
        <p:nvSpPr>
          <p:cNvPr id="5" name="Slide Number Placeholder 4"/>
          <p:cNvSpPr>
            <a:spLocks noGrp="1"/>
          </p:cNvSpPr>
          <p:nvPr>
            <p:ph type="sldNum" sz="quarter" idx="12"/>
          </p:nvPr>
        </p:nvSpPr>
        <p:spPr/>
        <p:txBody>
          <a:bodyPr/>
          <a:lstStyle/>
          <a:p>
            <a:fld id="{9622E647-32D5-435A-AE3D-258129A30108}" type="slidenum">
              <a:rPr lang="en-US" smtClean="0"/>
              <a:t>4</a:t>
            </a:fld>
            <a:endParaRPr lang="en-US" dirty="0"/>
          </a:p>
        </p:txBody>
      </p:sp>
      <p:pic>
        <p:nvPicPr>
          <p:cNvPr id="4" name="Picture 3"/>
          <p:cNvPicPr>
            <a:picLocks noChangeAspect="1"/>
          </p:cNvPicPr>
          <p:nvPr/>
        </p:nvPicPr>
        <p:blipFill>
          <a:blip r:embed="rId3"/>
          <a:stretch>
            <a:fillRect/>
          </a:stretch>
        </p:blipFill>
        <p:spPr>
          <a:xfrm>
            <a:off x="6868303" y="1781328"/>
            <a:ext cx="2167724" cy="3208004"/>
          </a:xfrm>
          <a:prstGeom prst="rect">
            <a:avLst/>
          </a:prstGeom>
        </p:spPr>
      </p:pic>
      <p:sp>
        <p:nvSpPr>
          <p:cNvPr id="9" name="Rectangle 8"/>
          <p:cNvSpPr/>
          <p:nvPr/>
        </p:nvSpPr>
        <p:spPr>
          <a:xfrm>
            <a:off x="306280" y="5910264"/>
            <a:ext cx="8074240" cy="646331"/>
          </a:xfrm>
          <a:prstGeom prst="rect">
            <a:avLst/>
          </a:prstGeom>
        </p:spPr>
        <p:txBody>
          <a:bodyPr wrap="square">
            <a:spAutoFit/>
          </a:bodyPr>
          <a:lstStyle/>
          <a:p>
            <a:r>
              <a:rPr lang="en-US" sz="1200" dirty="0">
                <a:solidFill>
                  <a:srgbClr val="000000"/>
                </a:solidFill>
                <a:latin typeface="Times New Roman" panose="02020603050405020304" pitchFamily="18" charset="0"/>
              </a:rPr>
              <a:t>The Institute of Medicine (IOM) is a private, nonprofit organization that provides health policy advice under a congressional charter granted to the National Academy of Sciences. For more information about the Institute of Medicine, visit the IOM home page at </a:t>
            </a:r>
            <a:r>
              <a:rPr lang="en-US" sz="1200" b="1" dirty="0">
                <a:solidFill>
                  <a:srgbClr val="000000"/>
                </a:solidFill>
                <a:latin typeface="Times New Roman" panose="02020603050405020304" pitchFamily="18" charset="0"/>
              </a:rPr>
              <a:t>www.iom.edu. </a:t>
            </a:r>
            <a:endParaRPr lang="en-US" sz="1200" dirty="0"/>
          </a:p>
        </p:txBody>
      </p:sp>
      <p:sp>
        <p:nvSpPr>
          <p:cNvPr id="10" name="Title 1"/>
          <p:cNvSpPr txBox="1">
            <a:spLocks/>
          </p:cNvSpPr>
          <p:nvPr/>
        </p:nvSpPr>
        <p:spPr bwMode="auto">
          <a:xfrm>
            <a:off x="457200" y="1910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400" kern="1200">
                <a:solidFill>
                  <a:srgbClr val="FFFFFF"/>
                </a:solidFill>
                <a:latin typeface="+mj-lt"/>
                <a:ea typeface="ＭＳ Ｐゴシック" charset="0"/>
                <a:cs typeface="DIN-Regular"/>
              </a:defRPr>
            </a:lvl1pPr>
            <a:lvl2pPr algn="l" defTabSz="457200" rtl="0" eaLnBrk="1" fontAlgn="base" hangingPunct="1">
              <a:spcBef>
                <a:spcPct val="0"/>
              </a:spcBef>
              <a:spcAft>
                <a:spcPct val="0"/>
              </a:spcAft>
              <a:defRPr sz="4400">
                <a:solidFill>
                  <a:srgbClr val="FFFFFF"/>
                </a:solidFill>
                <a:latin typeface="Arial" charset="0"/>
                <a:ea typeface="ＭＳ Ｐゴシック" charset="0"/>
              </a:defRPr>
            </a:lvl2pPr>
            <a:lvl3pPr algn="l" defTabSz="457200" rtl="0" eaLnBrk="1" fontAlgn="base" hangingPunct="1">
              <a:spcBef>
                <a:spcPct val="0"/>
              </a:spcBef>
              <a:spcAft>
                <a:spcPct val="0"/>
              </a:spcAft>
              <a:defRPr sz="4400">
                <a:solidFill>
                  <a:srgbClr val="FFFFFF"/>
                </a:solidFill>
                <a:latin typeface="Arial" charset="0"/>
                <a:ea typeface="ＭＳ Ｐゴシック" charset="0"/>
              </a:defRPr>
            </a:lvl3pPr>
            <a:lvl4pPr algn="l" defTabSz="457200" rtl="0" eaLnBrk="1" fontAlgn="base" hangingPunct="1">
              <a:spcBef>
                <a:spcPct val="0"/>
              </a:spcBef>
              <a:spcAft>
                <a:spcPct val="0"/>
              </a:spcAft>
              <a:defRPr sz="4400">
                <a:solidFill>
                  <a:srgbClr val="FFFFFF"/>
                </a:solidFill>
                <a:latin typeface="Arial" charset="0"/>
                <a:ea typeface="ＭＳ Ｐゴシック" charset="0"/>
              </a:defRPr>
            </a:lvl4pPr>
            <a:lvl5pPr algn="l" defTabSz="457200" rtl="0" eaLnBrk="1" fontAlgn="base" hangingPunct="1">
              <a:spcBef>
                <a:spcPct val="0"/>
              </a:spcBef>
              <a:spcAft>
                <a:spcPct val="0"/>
              </a:spcAft>
              <a:defRPr sz="4400">
                <a:solidFill>
                  <a:srgbClr val="FFFFFF"/>
                </a:solidFill>
                <a:latin typeface="Arial" charset="0"/>
                <a:ea typeface="ＭＳ Ｐゴシック" charset="0"/>
              </a:defRPr>
            </a:lvl5pPr>
            <a:lvl6pPr marL="457200" algn="l" defTabSz="457200" rtl="0" eaLnBrk="1" fontAlgn="base" hangingPunct="1">
              <a:spcBef>
                <a:spcPct val="0"/>
              </a:spcBef>
              <a:spcAft>
                <a:spcPct val="0"/>
              </a:spcAft>
              <a:defRPr sz="4400">
                <a:solidFill>
                  <a:srgbClr val="FFFFFF"/>
                </a:solidFill>
                <a:latin typeface="Arial" charset="0"/>
                <a:ea typeface="ＭＳ Ｐゴシック" charset="0"/>
              </a:defRPr>
            </a:lvl6pPr>
            <a:lvl7pPr marL="914400" algn="l" defTabSz="457200" rtl="0" eaLnBrk="1" fontAlgn="base" hangingPunct="1">
              <a:spcBef>
                <a:spcPct val="0"/>
              </a:spcBef>
              <a:spcAft>
                <a:spcPct val="0"/>
              </a:spcAft>
              <a:defRPr sz="4400">
                <a:solidFill>
                  <a:srgbClr val="FFFFFF"/>
                </a:solidFill>
                <a:latin typeface="Arial" charset="0"/>
                <a:ea typeface="ＭＳ Ｐゴシック" charset="0"/>
              </a:defRPr>
            </a:lvl7pPr>
            <a:lvl8pPr marL="1371600" algn="l" defTabSz="457200" rtl="0" eaLnBrk="1" fontAlgn="base" hangingPunct="1">
              <a:spcBef>
                <a:spcPct val="0"/>
              </a:spcBef>
              <a:spcAft>
                <a:spcPct val="0"/>
              </a:spcAft>
              <a:defRPr sz="4400">
                <a:solidFill>
                  <a:srgbClr val="FFFFFF"/>
                </a:solidFill>
                <a:latin typeface="Arial" charset="0"/>
                <a:ea typeface="ＭＳ Ｐゴシック" charset="0"/>
              </a:defRPr>
            </a:lvl8pPr>
            <a:lvl9pPr marL="1828800" algn="l" defTabSz="457200" rtl="0" eaLnBrk="1" fontAlgn="base" hangingPunct="1">
              <a:spcBef>
                <a:spcPct val="0"/>
              </a:spcBef>
              <a:spcAft>
                <a:spcPct val="0"/>
              </a:spcAft>
              <a:defRPr sz="4400">
                <a:solidFill>
                  <a:srgbClr val="FFFFFF"/>
                </a:solidFill>
                <a:latin typeface="Arial" charset="0"/>
                <a:ea typeface="ＭＳ Ｐゴシック" charset="0"/>
              </a:defRPr>
            </a:lvl9pPr>
          </a:lstStyle>
          <a:p>
            <a:r>
              <a:rPr lang="en-US" b="1" dirty="0">
                <a:latin typeface="Calibri" panose="020F0502020204030204" pitchFamily="34" charset="0"/>
                <a:cs typeface="Calibri" panose="020F0502020204030204" pitchFamily="34" charset="0"/>
              </a:rPr>
              <a:t>Medical Errors Defined </a:t>
            </a:r>
          </a:p>
        </p:txBody>
      </p:sp>
      <p:sp>
        <p:nvSpPr>
          <p:cNvPr id="11" name="Footer Placeholder 4"/>
          <p:cNvSpPr>
            <a:spLocks noGrp="1"/>
          </p:cNvSpPr>
          <p:nvPr>
            <p:ph type="ftr" sz="quarter" idx="11"/>
          </p:nvPr>
        </p:nvSpPr>
        <p:spPr>
          <a:xfrm>
            <a:off x="3124200" y="6454008"/>
            <a:ext cx="2895600" cy="365125"/>
          </a:xfrm>
        </p:spPr>
        <p:txBody>
          <a:bodyPr/>
          <a:lstStyle/>
          <a:p>
            <a:pPr>
              <a:defRPr/>
            </a:pPr>
            <a:r>
              <a:rPr lang="en-US" dirty="0"/>
              <a:t>© 2018 Eli Lilly and Company </a:t>
            </a:r>
          </a:p>
        </p:txBody>
      </p:sp>
    </p:spTree>
    <p:extLst>
      <p:ext uri="{BB962C8B-B14F-4D97-AF65-F5344CB8AC3E}">
        <p14:creationId xmlns:p14="http://schemas.microsoft.com/office/powerpoint/2010/main" val="36667627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484" y="109286"/>
            <a:ext cx="8509103" cy="926020"/>
          </a:xfrm>
        </p:spPr>
        <p:txBody>
          <a:bodyPr/>
          <a:lstStyle/>
          <a:p>
            <a:r>
              <a:rPr lang="en-US" dirty="0"/>
              <a:t>Sound-alike Confusion</a:t>
            </a: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3298" y="1383212"/>
            <a:ext cx="2676525" cy="2857500"/>
          </a:xfrm>
        </p:spPr>
      </p:pic>
      <p:sp>
        <p:nvSpPr>
          <p:cNvPr id="4" name="Date Placeholder 3"/>
          <p:cNvSpPr>
            <a:spLocks noGrp="1"/>
          </p:cNvSpPr>
          <p:nvPr>
            <p:ph type="dt" sz="half" idx="10"/>
          </p:nvPr>
        </p:nvSpPr>
        <p:spPr/>
        <p:txBody>
          <a:bodyPr/>
          <a:lstStyle/>
          <a:p>
            <a:pPr>
              <a:defRPr/>
            </a:pPr>
            <a:fld id="{C05910C0-F0E4-3B4A-8D46-358441509B60}" type="datetime1">
              <a:rPr lang="en-US" smtClean="0"/>
              <a:pPr>
                <a:defRPr/>
              </a:pPr>
              <a:t>4/9/18</a:t>
            </a:fld>
            <a:endParaRPr lang="en-US" dirty="0"/>
          </a:p>
        </p:txBody>
      </p:sp>
      <p:sp>
        <p:nvSpPr>
          <p:cNvPr id="5" name="Footer Placeholder 4"/>
          <p:cNvSpPr>
            <a:spLocks noGrp="1"/>
          </p:cNvSpPr>
          <p:nvPr>
            <p:ph type="ftr" sz="quarter" idx="11"/>
          </p:nvPr>
        </p:nvSpPr>
        <p:spPr/>
        <p:txBody>
          <a:bodyPr/>
          <a:lstStyle/>
          <a:p>
            <a:pPr>
              <a:defRPr/>
            </a:pPr>
            <a:r>
              <a:rPr lang="en-US"/>
              <a:t>Company Confidential  © 2017 Eli Lilly and Company </a:t>
            </a:r>
            <a:endParaRPr lang="en-US" dirty="0"/>
          </a:p>
        </p:txBody>
      </p:sp>
      <p:sp>
        <p:nvSpPr>
          <p:cNvPr id="6" name="Slide Number Placeholder 5"/>
          <p:cNvSpPr>
            <a:spLocks noGrp="1"/>
          </p:cNvSpPr>
          <p:nvPr>
            <p:ph type="sldNum" sz="quarter" idx="4294967295"/>
          </p:nvPr>
        </p:nvSpPr>
        <p:spPr/>
        <p:txBody>
          <a:bodyPr/>
          <a:lstStyle/>
          <a:p>
            <a:pPr>
              <a:defRPr/>
            </a:pPr>
            <a:fld id="{D6E4A9EC-2F93-AA4A-8BF5-70DF04282848}" type="slidenum">
              <a:rPr lang="en-US" smtClean="0"/>
              <a:pPr>
                <a:defRPr/>
              </a:pPr>
              <a:t>40</a:t>
            </a:fld>
            <a:endParaRPr lang="en-US" dirty="0"/>
          </a:p>
        </p:txBody>
      </p:sp>
      <p:sp>
        <p:nvSpPr>
          <p:cNvPr id="7" name="TextBox 6"/>
          <p:cNvSpPr txBox="1"/>
          <p:nvPr/>
        </p:nvSpPr>
        <p:spPr>
          <a:xfrm>
            <a:off x="760432" y="5566224"/>
            <a:ext cx="7007529" cy="646331"/>
          </a:xfrm>
          <a:prstGeom prst="rect">
            <a:avLst/>
          </a:prstGeom>
          <a:noFill/>
        </p:spPr>
        <p:txBody>
          <a:bodyPr wrap="square" rtlCol="0">
            <a:spAutoFit/>
          </a:bodyPr>
          <a:lstStyle/>
          <a:p>
            <a:r>
              <a:rPr lang="en-US" sz="1200" dirty="0">
                <a:hlinkClick r:id="rId4"/>
              </a:rPr>
              <a:t>https://www.fda.gov/Drugs/DrugSafety/ucm285235.htm</a:t>
            </a:r>
            <a:r>
              <a:rPr lang="en-US" sz="1200" dirty="0"/>
              <a:t> - FDA Alerts Pharmacists and Health Care Professionals to Potential for Injury when Dispensing the Similar-Sounding Drugs </a:t>
            </a:r>
            <a:r>
              <a:rPr lang="en-US" sz="1200" dirty="0" err="1"/>
              <a:t>Durezol</a:t>
            </a:r>
            <a:r>
              <a:rPr lang="en-US" sz="1200" dirty="0"/>
              <a:t> and </a:t>
            </a:r>
            <a:r>
              <a:rPr lang="en-US" sz="1200" dirty="0" err="1"/>
              <a:t>Durasal</a:t>
            </a:r>
            <a:endParaRPr lang="en-US" sz="1200"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2130" y="1111859"/>
            <a:ext cx="3538997" cy="3262619"/>
          </a:xfrm>
          <a:prstGeom prst="rect">
            <a:avLst/>
          </a:prstGeom>
        </p:spPr>
      </p:pic>
      <p:sp>
        <p:nvSpPr>
          <p:cNvPr id="10" name="Rectangle 9"/>
          <p:cNvSpPr/>
          <p:nvPr/>
        </p:nvSpPr>
        <p:spPr>
          <a:xfrm>
            <a:off x="810129" y="4507710"/>
            <a:ext cx="5799291" cy="923330"/>
          </a:xfrm>
          <a:prstGeom prst="rect">
            <a:avLst/>
          </a:prstGeom>
        </p:spPr>
        <p:txBody>
          <a:bodyPr wrap="square">
            <a:spAutoFit/>
          </a:bodyPr>
          <a:lstStyle/>
          <a:p>
            <a:r>
              <a:rPr lang="en-US" dirty="0"/>
              <a:t>The FDA Report was picked up by the media: http://abcnews.go.com/blogs/health/2011/12/29/you-say-durezol-i-say-duresal-fda-warns-of-drug-mix-ups/</a:t>
            </a:r>
          </a:p>
        </p:txBody>
      </p:sp>
    </p:spTree>
    <p:extLst>
      <p:ext uri="{BB962C8B-B14F-4D97-AF65-F5344CB8AC3E}">
        <p14:creationId xmlns:p14="http://schemas.microsoft.com/office/powerpoint/2010/main" val="39162662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04"/>
            <a:ext cx="8229600" cy="1143000"/>
          </a:xfrm>
        </p:spPr>
        <p:txBody>
          <a:bodyPr>
            <a:normAutofit fontScale="90000"/>
          </a:bodyPr>
          <a:lstStyle/>
          <a:p>
            <a:r>
              <a:rPr lang="en-US" dirty="0"/>
              <a:t>The Difference a Letter can make - MEPA</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0870" y="1901227"/>
            <a:ext cx="3724252" cy="2426326"/>
          </a:xfrm>
        </p:spPr>
      </p:pic>
      <p:sp>
        <p:nvSpPr>
          <p:cNvPr id="4" name="Date Placeholder 3"/>
          <p:cNvSpPr>
            <a:spLocks noGrp="1"/>
          </p:cNvSpPr>
          <p:nvPr>
            <p:ph type="dt" sz="half" idx="10"/>
          </p:nvPr>
        </p:nvSpPr>
        <p:spPr/>
        <p:txBody>
          <a:bodyPr/>
          <a:lstStyle/>
          <a:p>
            <a:pPr>
              <a:defRPr/>
            </a:pPr>
            <a:fld id="{C05910C0-F0E4-3B4A-8D46-358441509B60}" type="datetime1">
              <a:rPr lang="en-US" smtClean="0"/>
              <a:pPr>
                <a:defRPr/>
              </a:pPr>
              <a:t>4/9/18</a:t>
            </a:fld>
            <a:endParaRPr lang="en-US" dirty="0"/>
          </a:p>
        </p:txBody>
      </p:sp>
      <p:sp>
        <p:nvSpPr>
          <p:cNvPr id="5" name="Footer Placeholder 4"/>
          <p:cNvSpPr>
            <a:spLocks noGrp="1"/>
          </p:cNvSpPr>
          <p:nvPr>
            <p:ph type="ftr" sz="quarter" idx="11"/>
          </p:nvPr>
        </p:nvSpPr>
        <p:spPr/>
        <p:txBody>
          <a:bodyPr/>
          <a:lstStyle/>
          <a:p>
            <a:pPr>
              <a:defRPr/>
            </a:pPr>
            <a:r>
              <a:rPr lang="en-US"/>
              <a:t>Company Confidential  © 2017 Eli Lilly and Company </a:t>
            </a:r>
            <a:endParaRPr lang="en-US" dirty="0"/>
          </a:p>
        </p:txBody>
      </p:sp>
      <p:sp>
        <p:nvSpPr>
          <p:cNvPr id="6" name="Slide Number Placeholder 5"/>
          <p:cNvSpPr>
            <a:spLocks noGrp="1"/>
          </p:cNvSpPr>
          <p:nvPr>
            <p:ph type="sldNum" sz="quarter" idx="4294967295"/>
          </p:nvPr>
        </p:nvSpPr>
        <p:spPr/>
        <p:txBody>
          <a:bodyPr/>
          <a:lstStyle/>
          <a:p>
            <a:pPr>
              <a:defRPr/>
            </a:pPr>
            <a:fld id="{D6E4A9EC-2F93-AA4A-8BF5-70DF04282848}" type="slidenum">
              <a:rPr lang="en-US" smtClean="0"/>
              <a:pPr>
                <a:defRPr/>
              </a:pPr>
              <a:t>41</a:t>
            </a:fld>
            <a:endParaRPr lang="en-US" dirty="0"/>
          </a:p>
        </p:txBody>
      </p:sp>
      <p:sp>
        <p:nvSpPr>
          <p:cNvPr id="8" name="TextBox 7"/>
          <p:cNvSpPr txBox="1"/>
          <p:nvPr/>
        </p:nvSpPr>
        <p:spPr>
          <a:xfrm>
            <a:off x="457200" y="4940375"/>
            <a:ext cx="8367687" cy="923330"/>
          </a:xfrm>
          <a:prstGeom prst="rect">
            <a:avLst/>
          </a:prstGeom>
          <a:noFill/>
        </p:spPr>
        <p:txBody>
          <a:bodyPr wrap="square" rtlCol="0">
            <a:spAutoFit/>
          </a:bodyPr>
          <a:lstStyle/>
          <a:p>
            <a:r>
              <a:rPr lang="en-US" sz="1200" dirty="0">
                <a:hlinkClick r:id="rId4"/>
              </a:rPr>
              <a:t>https://www.fda.gov/Drugs/DrugSafety/ucm497942.htm</a:t>
            </a:r>
            <a:r>
              <a:rPr lang="en-US" sz="1200" dirty="0"/>
              <a:t> - </a:t>
            </a:r>
            <a:r>
              <a:rPr lang="en-US" dirty="0"/>
              <a:t>FDA Drug Safety Communication: FDA approves brand name change for antidepressant drug Brintellix (</a:t>
            </a:r>
            <a:r>
              <a:rPr lang="en-US" dirty="0" err="1"/>
              <a:t>vortioxetine</a:t>
            </a:r>
            <a:r>
              <a:rPr lang="en-US" dirty="0"/>
              <a:t>) to avoid confusion with antiplatelet drug </a:t>
            </a:r>
            <a:r>
              <a:rPr lang="en-US" dirty="0" err="1"/>
              <a:t>Brilinta</a:t>
            </a:r>
            <a:r>
              <a:rPr lang="en-US" dirty="0"/>
              <a:t> (</a:t>
            </a:r>
            <a:r>
              <a:rPr lang="en-US" dirty="0" err="1"/>
              <a:t>ticagrelor</a:t>
            </a:r>
            <a:r>
              <a:rPr lang="en-US" dirty="0"/>
              <a:t>)</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9354" y="2294224"/>
            <a:ext cx="4063948" cy="1942796"/>
          </a:xfrm>
          <a:prstGeom prst="rect">
            <a:avLst/>
          </a:prstGeom>
        </p:spPr>
      </p:pic>
    </p:spTree>
    <p:extLst>
      <p:ext uri="{BB962C8B-B14F-4D97-AF65-F5344CB8AC3E}">
        <p14:creationId xmlns:p14="http://schemas.microsoft.com/office/powerpoint/2010/main" val="38766152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81"/>
            <a:ext cx="8229600" cy="1143000"/>
          </a:xfrm>
        </p:spPr>
        <p:txBody>
          <a:bodyPr/>
          <a:lstStyle/>
          <a:p>
            <a:r>
              <a:rPr lang="en-US" sz="3600" dirty="0"/>
              <a:t>Pharmaceutical Generic Naming – Potentially Harmful to Patients </a:t>
            </a:r>
          </a:p>
        </p:txBody>
      </p:sp>
      <p:sp>
        <p:nvSpPr>
          <p:cNvPr id="5" name="Footer Placeholder 4"/>
          <p:cNvSpPr>
            <a:spLocks noGrp="1"/>
          </p:cNvSpPr>
          <p:nvPr>
            <p:ph type="ftr" sz="quarter" idx="11"/>
          </p:nvPr>
        </p:nvSpPr>
        <p:spPr/>
        <p:txBody>
          <a:bodyPr/>
          <a:lstStyle/>
          <a:p>
            <a:pPr>
              <a:defRPr/>
            </a:pPr>
            <a:r>
              <a:rPr lang="en-US" dirty="0"/>
              <a:t> © 2018 Eli Lilly and Company </a:t>
            </a:r>
          </a:p>
        </p:txBody>
      </p:sp>
      <p:sp>
        <p:nvSpPr>
          <p:cNvPr id="6" name="Slide Number Placeholder 5"/>
          <p:cNvSpPr>
            <a:spLocks noGrp="1"/>
          </p:cNvSpPr>
          <p:nvPr>
            <p:ph type="sldNum" sz="quarter" idx="12"/>
          </p:nvPr>
        </p:nvSpPr>
        <p:spPr/>
        <p:txBody>
          <a:bodyPr/>
          <a:lstStyle/>
          <a:p>
            <a:pPr>
              <a:defRPr/>
            </a:pPr>
            <a:fld id="{D6E4A9EC-2F93-AA4A-8BF5-70DF04282848}" type="slidenum">
              <a:rPr lang="en-US" smtClean="0"/>
              <a:pPr>
                <a:defRPr/>
              </a:pPr>
              <a:t>42</a:t>
            </a:fld>
            <a:endParaRPr lang="en-US" dirty="0"/>
          </a:p>
        </p:txBody>
      </p:sp>
      <p:sp>
        <p:nvSpPr>
          <p:cNvPr id="8" name="Content Placeholder 7"/>
          <p:cNvSpPr>
            <a:spLocks noGrp="1"/>
          </p:cNvSpPr>
          <p:nvPr>
            <p:ph idx="1"/>
          </p:nvPr>
        </p:nvSpPr>
        <p:spPr>
          <a:xfrm>
            <a:off x="133165" y="1132552"/>
            <a:ext cx="9010835" cy="5146419"/>
          </a:xfrm>
        </p:spPr>
        <p:txBody>
          <a:bodyPr/>
          <a:lstStyle/>
          <a:p>
            <a:r>
              <a:rPr lang="en-US" sz="2400" dirty="0"/>
              <a:t>Generic naming conventions are not universal (BAN, USAN,INN)</a:t>
            </a:r>
          </a:p>
          <a:p>
            <a:r>
              <a:rPr lang="en-US" sz="2400" dirty="0"/>
              <a:t>Generic names we believe have greater chance of medical errors, and there is no mechanism to remove confusion because of LASA</a:t>
            </a:r>
          </a:p>
          <a:p>
            <a:r>
              <a:rPr lang="en-US" sz="2400" dirty="0"/>
              <a:t>Likely to constrain product supply and increase costs to countries insisting on generic naming only - packaging change requirements to meet these requirements; </a:t>
            </a:r>
          </a:p>
          <a:p>
            <a:r>
              <a:rPr lang="en-US" sz="2400" dirty="0"/>
              <a:t>Likely to facilitate entry of counterfeit product to market (Branded labels often harder to replicate); and</a:t>
            </a:r>
          </a:p>
          <a:p>
            <a:r>
              <a:rPr lang="en-US" sz="2400" dirty="0"/>
              <a:t>Challenges with determining source of product</a:t>
            </a:r>
          </a:p>
          <a:p>
            <a:pPr lvl="1"/>
            <a:r>
              <a:rPr lang="en-US" sz="2000" dirty="0"/>
              <a:t>Attribution of manufacturing problems</a:t>
            </a:r>
          </a:p>
          <a:p>
            <a:pPr lvl="1"/>
            <a:r>
              <a:rPr lang="en-US" sz="2000" dirty="0"/>
              <a:t>Patient complaints</a:t>
            </a:r>
          </a:p>
          <a:p>
            <a:pPr lvl="1"/>
            <a:r>
              <a:rPr lang="en-US" sz="2000" dirty="0"/>
              <a:t>Adverse event reporting</a:t>
            </a:r>
            <a:endParaRPr lang="en-US" sz="2800" dirty="0"/>
          </a:p>
        </p:txBody>
      </p:sp>
    </p:spTree>
    <p:extLst>
      <p:ext uri="{BB962C8B-B14F-4D97-AF65-F5344CB8AC3E}">
        <p14:creationId xmlns:p14="http://schemas.microsoft.com/office/powerpoint/2010/main" val="351561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 calcmode="lin" valueType="num">
                                      <p:cBhvr>
                                        <p:cTn id="15"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8">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p:cTn id="23"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8">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 calcmode="lin" valueType="num">
                                      <p:cBhvr>
                                        <p:cTn id="31"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8">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8">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anim calcmode="lin" valueType="num">
                                      <p:cBhvr>
                                        <p:cTn id="39" dur="1000" fill="hold"/>
                                        <p:tgtEl>
                                          <p:spTgt spid="8">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8">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8">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8">
                                            <p:txEl>
                                              <p:pRg st="4" end="4"/>
                                            </p:txEl>
                                          </p:spTgt>
                                        </p:tgtEl>
                                      </p:cBhvr>
                                    </p:animEffect>
                                  </p:childTnLst>
                                </p:cTn>
                              </p:par>
                              <p:par>
                                <p:cTn id="43" presetID="2" presetClass="entr" presetSubtype="4" fill="hold" grpId="0" nodeType="withEffect">
                                  <p:stCondLst>
                                    <p:cond delay="0"/>
                                  </p:stCondLst>
                                  <p:childTnLst>
                                    <p:set>
                                      <p:cBhvr>
                                        <p:cTn id="44" dur="1" fill="hold">
                                          <p:stCondLst>
                                            <p:cond delay="0"/>
                                          </p:stCondLst>
                                        </p:cTn>
                                        <p:tgtEl>
                                          <p:spTgt spid="8">
                                            <p:txEl>
                                              <p:pRg st="5" end="5"/>
                                            </p:txEl>
                                          </p:spTgt>
                                        </p:tgtEl>
                                        <p:attrNameLst>
                                          <p:attrName>style.visibility</p:attrName>
                                        </p:attrNameLst>
                                      </p:cBhvr>
                                      <p:to>
                                        <p:strVal val="visible"/>
                                      </p:to>
                                    </p:set>
                                    <p:anim calcmode="lin" valueType="num">
                                      <p:cBhvr additive="base">
                                        <p:cTn id="4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
                                            <p:txEl>
                                              <p:pRg st="5" end="5"/>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8">
                                            <p:txEl>
                                              <p:pRg st="6" end="6"/>
                                            </p:txEl>
                                          </p:spTgt>
                                        </p:tgtEl>
                                        <p:attrNameLst>
                                          <p:attrName>style.visibility</p:attrName>
                                        </p:attrNameLst>
                                      </p:cBhvr>
                                      <p:to>
                                        <p:strVal val="visible"/>
                                      </p:to>
                                    </p:set>
                                    <p:anim calcmode="lin" valueType="num">
                                      <p:cBhvr additive="base">
                                        <p:cTn id="49"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6" end="6"/>
                                            </p:txEl>
                                          </p:spTgt>
                                        </p:tgtEl>
                                        <p:attrNameLst>
                                          <p:attrName>ppt_y</p:attrName>
                                        </p:attrNameLst>
                                      </p:cBhvr>
                                      <p:tavLst>
                                        <p:tav tm="0">
                                          <p:val>
                                            <p:strVal val="1+#ppt_h/2"/>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8">
                                            <p:txEl>
                                              <p:pRg st="7" end="7"/>
                                            </p:txEl>
                                          </p:spTgt>
                                        </p:tgtEl>
                                        <p:attrNameLst>
                                          <p:attrName>style.visibility</p:attrName>
                                        </p:attrNameLst>
                                      </p:cBhvr>
                                      <p:to>
                                        <p:strVal val="visible"/>
                                      </p:to>
                                    </p:set>
                                    <p:animEffect transition="in" filter="fade">
                                      <p:cBhvr>
                                        <p:cTn id="53" dur="1000"/>
                                        <p:tgtEl>
                                          <p:spTgt spid="8">
                                            <p:txEl>
                                              <p:pRg st="7" end="7"/>
                                            </p:txEl>
                                          </p:spTgt>
                                        </p:tgtEl>
                                      </p:cBhvr>
                                    </p:animEffect>
                                    <p:anim calcmode="lin" valueType="num">
                                      <p:cBhvr>
                                        <p:cTn id="54"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61" y="19758"/>
            <a:ext cx="8874369" cy="1143000"/>
          </a:xfrm>
        </p:spPr>
        <p:txBody>
          <a:bodyPr/>
          <a:lstStyle/>
          <a:p>
            <a:r>
              <a:rPr lang="en-US" sz="3600" dirty="0"/>
              <a:t>Our Recommendation: Keep Trademarks </a:t>
            </a:r>
            <a:br>
              <a:rPr lang="en-US" sz="3600" dirty="0"/>
            </a:br>
            <a:r>
              <a:rPr lang="en-US" sz="3600" b="1" dirty="0"/>
              <a:t>AND</a:t>
            </a:r>
            <a:r>
              <a:rPr lang="en-US" sz="3600" dirty="0"/>
              <a:t> incorporate POCA</a:t>
            </a:r>
          </a:p>
        </p:txBody>
      </p:sp>
      <p:sp>
        <p:nvSpPr>
          <p:cNvPr id="3" name="Content Placeholder 2"/>
          <p:cNvSpPr>
            <a:spLocks noGrp="1"/>
          </p:cNvSpPr>
          <p:nvPr>
            <p:ph idx="1"/>
          </p:nvPr>
        </p:nvSpPr>
        <p:spPr>
          <a:xfrm>
            <a:off x="82063" y="1426022"/>
            <a:ext cx="8937650" cy="5303256"/>
          </a:xfrm>
        </p:spPr>
        <p:txBody>
          <a:bodyPr/>
          <a:lstStyle/>
          <a:p>
            <a:r>
              <a:rPr lang="en-US" dirty="0"/>
              <a:t>Patient safety is most important consideration</a:t>
            </a:r>
          </a:p>
          <a:p>
            <a:r>
              <a:rPr lang="en-US" dirty="0"/>
              <a:t>Branding cleared for medication error potential contributes to patient safety</a:t>
            </a:r>
          </a:p>
          <a:p>
            <a:r>
              <a:rPr lang="en-US" dirty="0"/>
              <a:t>Adopt systematic approach </a:t>
            </a:r>
            <a:r>
              <a:rPr lang="en-US" sz="2400" dirty="0"/>
              <a:t>(for example like Brazil and Mexico – BUT </a:t>
            </a:r>
            <a:r>
              <a:rPr lang="en-US" sz="2400" u="sng" dirty="0"/>
              <a:t>without</a:t>
            </a:r>
            <a:r>
              <a:rPr lang="en-US" sz="2400" dirty="0"/>
              <a:t> any generic name elements)</a:t>
            </a:r>
          </a:p>
          <a:p>
            <a:r>
              <a:rPr lang="en-US" dirty="0"/>
              <a:t>Use POCA</a:t>
            </a:r>
          </a:p>
          <a:p>
            <a:pPr lvl="1"/>
            <a:r>
              <a:rPr lang="en-US" dirty="0"/>
              <a:t>reduces subjectivity </a:t>
            </a:r>
          </a:p>
          <a:p>
            <a:pPr lvl="1"/>
            <a:r>
              <a:rPr lang="en-US" dirty="0"/>
              <a:t>Increases predictability</a:t>
            </a:r>
          </a:p>
          <a:p>
            <a:pPr lvl="1"/>
            <a:r>
              <a:rPr lang="en-US" dirty="0"/>
              <a:t>Contributes to safe selection of brand names</a:t>
            </a:r>
          </a:p>
          <a:p>
            <a:endParaRPr lang="en-US" dirty="0"/>
          </a:p>
          <a:p>
            <a:endParaRPr lang="en-US" dirty="0"/>
          </a:p>
        </p:txBody>
      </p:sp>
      <p:sp>
        <p:nvSpPr>
          <p:cNvPr id="5" name="Footer Placeholder 4"/>
          <p:cNvSpPr>
            <a:spLocks noGrp="1"/>
          </p:cNvSpPr>
          <p:nvPr>
            <p:ph type="ftr" sz="quarter" idx="11"/>
          </p:nvPr>
        </p:nvSpPr>
        <p:spPr/>
        <p:txBody>
          <a:bodyPr/>
          <a:lstStyle/>
          <a:p>
            <a:pPr>
              <a:defRPr/>
            </a:pPr>
            <a:r>
              <a:rPr lang="en-US" dirty="0"/>
              <a:t>© 2018 Eli Lilly and Company </a:t>
            </a:r>
          </a:p>
        </p:txBody>
      </p:sp>
      <p:sp>
        <p:nvSpPr>
          <p:cNvPr id="6" name="Slide Number Placeholder 5"/>
          <p:cNvSpPr>
            <a:spLocks noGrp="1"/>
          </p:cNvSpPr>
          <p:nvPr>
            <p:ph type="sldNum" sz="quarter" idx="12"/>
          </p:nvPr>
        </p:nvSpPr>
        <p:spPr/>
        <p:txBody>
          <a:bodyPr/>
          <a:lstStyle/>
          <a:p>
            <a:pPr>
              <a:defRPr/>
            </a:pPr>
            <a:fld id="{D6E4A9EC-2F93-AA4A-8BF5-70DF04282848}" type="slidenum">
              <a:rPr lang="en-US" smtClean="0"/>
              <a:pPr>
                <a:defRPr/>
              </a:pPr>
              <a:t>43</a:t>
            </a:fld>
            <a:endParaRPr lang="en-US" dirty="0"/>
          </a:p>
        </p:txBody>
      </p:sp>
    </p:spTree>
    <p:extLst>
      <p:ext uri="{BB962C8B-B14F-4D97-AF65-F5344CB8AC3E}">
        <p14:creationId xmlns:p14="http://schemas.microsoft.com/office/powerpoint/2010/main" val="349120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622E647-32D5-435A-AE3D-258129A30108}" type="slidenum">
              <a:rPr lang="en-US" smtClean="0"/>
              <a:t>44</a:t>
            </a:fld>
            <a:endParaRPr lang="en-US"/>
          </a:p>
        </p:txBody>
      </p:sp>
      <p:sp>
        <p:nvSpPr>
          <p:cNvPr id="8" name="Rectangle 7"/>
          <p:cNvSpPr/>
          <p:nvPr/>
        </p:nvSpPr>
        <p:spPr>
          <a:xfrm>
            <a:off x="300064" y="5636338"/>
            <a:ext cx="1414436" cy="193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395056" y="1"/>
            <a:ext cx="3591018" cy="1074198"/>
          </a:xfrm>
          <a:prstGeom prst="rect">
            <a:avLst/>
          </a:prstGeom>
          <a:solidFill>
            <a:schemeClr val="accent3"/>
          </a:solidFill>
          <a:ln>
            <a:no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400" kern="1200">
                <a:solidFill>
                  <a:srgbClr val="FFFFFF"/>
                </a:solidFill>
                <a:latin typeface="+mj-lt"/>
                <a:ea typeface="ＭＳ Ｐゴシック" charset="0"/>
                <a:cs typeface="DIN-Regular"/>
              </a:defRPr>
            </a:lvl1pPr>
            <a:lvl2pPr algn="l" defTabSz="457200" rtl="0" eaLnBrk="1" fontAlgn="base" hangingPunct="1">
              <a:spcBef>
                <a:spcPct val="0"/>
              </a:spcBef>
              <a:spcAft>
                <a:spcPct val="0"/>
              </a:spcAft>
              <a:defRPr sz="4400">
                <a:solidFill>
                  <a:srgbClr val="FFFFFF"/>
                </a:solidFill>
                <a:latin typeface="Arial" charset="0"/>
                <a:ea typeface="ＭＳ Ｐゴシック" charset="0"/>
              </a:defRPr>
            </a:lvl2pPr>
            <a:lvl3pPr algn="l" defTabSz="457200" rtl="0" eaLnBrk="1" fontAlgn="base" hangingPunct="1">
              <a:spcBef>
                <a:spcPct val="0"/>
              </a:spcBef>
              <a:spcAft>
                <a:spcPct val="0"/>
              </a:spcAft>
              <a:defRPr sz="4400">
                <a:solidFill>
                  <a:srgbClr val="FFFFFF"/>
                </a:solidFill>
                <a:latin typeface="Arial" charset="0"/>
                <a:ea typeface="ＭＳ Ｐゴシック" charset="0"/>
              </a:defRPr>
            </a:lvl3pPr>
            <a:lvl4pPr algn="l" defTabSz="457200" rtl="0" eaLnBrk="1" fontAlgn="base" hangingPunct="1">
              <a:spcBef>
                <a:spcPct val="0"/>
              </a:spcBef>
              <a:spcAft>
                <a:spcPct val="0"/>
              </a:spcAft>
              <a:defRPr sz="4400">
                <a:solidFill>
                  <a:srgbClr val="FFFFFF"/>
                </a:solidFill>
                <a:latin typeface="Arial" charset="0"/>
                <a:ea typeface="ＭＳ Ｐゴシック" charset="0"/>
              </a:defRPr>
            </a:lvl4pPr>
            <a:lvl5pPr algn="l" defTabSz="457200" rtl="0" eaLnBrk="1" fontAlgn="base" hangingPunct="1">
              <a:spcBef>
                <a:spcPct val="0"/>
              </a:spcBef>
              <a:spcAft>
                <a:spcPct val="0"/>
              </a:spcAft>
              <a:defRPr sz="4400">
                <a:solidFill>
                  <a:srgbClr val="FFFFFF"/>
                </a:solidFill>
                <a:latin typeface="Arial" charset="0"/>
                <a:ea typeface="ＭＳ Ｐゴシック" charset="0"/>
              </a:defRPr>
            </a:lvl5pPr>
            <a:lvl6pPr marL="457200" algn="l" defTabSz="457200" rtl="0" eaLnBrk="1" fontAlgn="base" hangingPunct="1">
              <a:spcBef>
                <a:spcPct val="0"/>
              </a:spcBef>
              <a:spcAft>
                <a:spcPct val="0"/>
              </a:spcAft>
              <a:defRPr sz="4400">
                <a:solidFill>
                  <a:srgbClr val="FFFFFF"/>
                </a:solidFill>
                <a:latin typeface="Arial" charset="0"/>
                <a:ea typeface="ＭＳ Ｐゴシック" charset="0"/>
              </a:defRPr>
            </a:lvl6pPr>
            <a:lvl7pPr marL="914400" algn="l" defTabSz="457200" rtl="0" eaLnBrk="1" fontAlgn="base" hangingPunct="1">
              <a:spcBef>
                <a:spcPct val="0"/>
              </a:spcBef>
              <a:spcAft>
                <a:spcPct val="0"/>
              </a:spcAft>
              <a:defRPr sz="4400">
                <a:solidFill>
                  <a:srgbClr val="FFFFFF"/>
                </a:solidFill>
                <a:latin typeface="Arial" charset="0"/>
                <a:ea typeface="ＭＳ Ｐゴシック" charset="0"/>
              </a:defRPr>
            </a:lvl7pPr>
            <a:lvl8pPr marL="1371600" algn="l" defTabSz="457200" rtl="0" eaLnBrk="1" fontAlgn="base" hangingPunct="1">
              <a:spcBef>
                <a:spcPct val="0"/>
              </a:spcBef>
              <a:spcAft>
                <a:spcPct val="0"/>
              </a:spcAft>
              <a:defRPr sz="4400">
                <a:solidFill>
                  <a:srgbClr val="FFFFFF"/>
                </a:solidFill>
                <a:latin typeface="Arial" charset="0"/>
                <a:ea typeface="ＭＳ Ｐゴシック" charset="0"/>
              </a:defRPr>
            </a:lvl8pPr>
            <a:lvl9pPr marL="1828800" algn="l" defTabSz="457200" rtl="0" eaLnBrk="1" fontAlgn="base" hangingPunct="1">
              <a:spcBef>
                <a:spcPct val="0"/>
              </a:spcBef>
              <a:spcAft>
                <a:spcPct val="0"/>
              </a:spcAft>
              <a:defRPr sz="4400">
                <a:solidFill>
                  <a:srgbClr val="FFFFFF"/>
                </a:solidFill>
                <a:latin typeface="Arial" charset="0"/>
                <a:ea typeface="ＭＳ Ｐゴシック" charset="0"/>
              </a:defRPr>
            </a:lvl9pPr>
          </a:lstStyle>
          <a:p>
            <a:r>
              <a:rPr lang="en-US" b="1" dirty="0">
                <a:latin typeface="Calibri" panose="020F0502020204030204" pitchFamily="34" charset="0"/>
                <a:cs typeface="Calibri" panose="020F0502020204030204" pitchFamily="34" charset="0"/>
              </a:rPr>
              <a:t>Brazil -</a:t>
            </a:r>
          </a:p>
        </p:txBody>
      </p:sp>
      <p:pic>
        <p:nvPicPr>
          <p:cNvPr id="15" name="Image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5964" y="44311"/>
            <a:ext cx="4199717" cy="1029887"/>
          </a:xfrm>
          <a:prstGeom prst="rect">
            <a:avLst/>
          </a:prstGeom>
          <a:solidFill>
            <a:schemeClr val="bg1"/>
          </a:solidFill>
          <a:ln>
            <a:noFill/>
          </a:ln>
        </p:spPr>
      </p:pic>
      <p:sp>
        <p:nvSpPr>
          <p:cNvPr id="16" name="CaixaDeTexto 15">
            <a:extLst>
              <a:ext uri="{FF2B5EF4-FFF2-40B4-BE49-F238E27FC236}">
                <a16:creationId xmlns:a16="http://schemas.microsoft.com/office/drawing/2014/main" id="{EA3313D2-E83F-44B7-9912-21AE189D5664}"/>
              </a:ext>
            </a:extLst>
          </p:cNvPr>
          <p:cNvSpPr txBox="1">
            <a:spLocks noChangeArrowheads="1"/>
          </p:cNvSpPr>
          <p:nvPr/>
        </p:nvSpPr>
        <p:spPr bwMode="auto">
          <a:xfrm>
            <a:off x="395056" y="1460500"/>
            <a:ext cx="7377344"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defRPr/>
            </a:pPr>
            <a:r>
              <a:rPr lang="pt-BR" altLang="pt-BR" b="1" dirty="0"/>
              <a:t>Exemplos:</a:t>
            </a:r>
          </a:p>
          <a:p>
            <a:pPr algn="ctr">
              <a:lnSpc>
                <a:spcPct val="150000"/>
              </a:lnSpc>
              <a:defRPr/>
            </a:pPr>
            <a:r>
              <a:rPr lang="pt-BR" altLang="pt-BR" dirty="0"/>
              <a:t> ATORVASTATINA cálcica</a:t>
            </a:r>
          </a:p>
          <a:p>
            <a:pPr algn="ctr">
              <a:lnSpc>
                <a:spcPct val="150000"/>
              </a:lnSpc>
              <a:defRPr/>
            </a:pPr>
            <a:endParaRPr lang="pt-BR" altLang="pt-BR" dirty="0"/>
          </a:p>
          <a:p>
            <a:pPr>
              <a:lnSpc>
                <a:spcPct val="150000"/>
              </a:lnSpc>
              <a:defRPr/>
            </a:pPr>
            <a:r>
              <a:rPr lang="pt-BR" altLang="pt-BR" dirty="0"/>
              <a:t>Nomes reprovados:				POCA</a:t>
            </a:r>
          </a:p>
          <a:p>
            <a:pPr>
              <a:lnSpc>
                <a:spcPct val="150000"/>
              </a:lnSpc>
              <a:defRPr/>
            </a:pPr>
            <a:r>
              <a:rPr lang="pt-BR" altLang="pt-BR" dirty="0"/>
              <a:t> - ATORVAS </a:t>
            </a:r>
            <a:r>
              <a:rPr lang="pt-BR" altLang="pt-BR" sz="1600" dirty="0"/>
              <a:t>(</a:t>
            </a:r>
            <a:r>
              <a:rPr lang="pt-BR" altLang="pt-BR" sz="1600" dirty="0">
                <a:solidFill>
                  <a:srgbClr val="FF0000"/>
                </a:solidFill>
              </a:rPr>
              <a:t>3 sílabas</a:t>
            </a:r>
            <a:r>
              <a:rPr lang="pt-BR" altLang="pt-BR" sz="1600" dirty="0"/>
              <a:t>/</a:t>
            </a:r>
            <a:r>
              <a:rPr lang="pt-BR" altLang="pt-BR" sz="1600" dirty="0">
                <a:solidFill>
                  <a:srgbClr val="FF0000"/>
                </a:solidFill>
              </a:rPr>
              <a:t>7 letras</a:t>
            </a:r>
            <a:r>
              <a:rPr lang="pt-BR" altLang="pt-BR" sz="1600" dirty="0"/>
              <a:t>)		58% </a:t>
            </a:r>
          </a:p>
          <a:p>
            <a:pPr>
              <a:lnSpc>
                <a:spcPct val="150000"/>
              </a:lnSpc>
              <a:defRPr/>
            </a:pPr>
            <a:r>
              <a:rPr lang="pt-BR" altLang="pt-BR" dirty="0"/>
              <a:t> - TORVASTA </a:t>
            </a:r>
            <a:r>
              <a:rPr lang="pt-BR" altLang="pt-BR" sz="1600" dirty="0"/>
              <a:t>(</a:t>
            </a:r>
            <a:r>
              <a:rPr lang="pt-BR" altLang="pt-BR" sz="1600" dirty="0">
                <a:solidFill>
                  <a:srgbClr val="FF0000"/>
                </a:solidFill>
              </a:rPr>
              <a:t>3 sílabas</a:t>
            </a:r>
            <a:r>
              <a:rPr lang="pt-BR" altLang="pt-BR" sz="1600" dirty="0"/>
              <a:t>/</a:t>
            </a:r>
            <a:r>
              <a:rPr lang="pt-BR" altLang="pt-BR" sz="1600" dirty="0">
                <a:solidFill>
                  <a:srgbClr val="FF0000"/>
                </a:solidFill>
              </a:rPr>
              <a:t>8 letras</a:t>
            </a:r>
            <a:r>
              <a:rPr lang="pt-BR" altLang="pt-BR" sz="1600" dirty="0"/>
              <a:t>) 		67%</a:t>
            </a:r>
          </a:p>
          <a:p>
            <a:pPr>
              <a:lnSpc>
                <a:spcPct val="150000"/>
              </a:lnSpc>
              <a:defRPr/>
            </a:pPr>
            <a:r>
              <a:rPr lang="pt-BR" altLang="pt-BR" dirty="0"/>
              <a:t>- </a:t>
            </a:r>
            <a:r>
              <a:rPr lang="pt-BR" altLang="pt-BR" dirty="0">
                <a:solidFill>
                  <a:schemeClr val="accent1"/>
                </a:solidFill>
              </a:rPr>
              <a:t>ci</a:t>
            </a:r>
            <a:r>
              <a:rPr lang="pt-BR" altLang="pt-BR" dirty="0"/>
              <a:t>TORVASTA</a:t>
            </a:r>
            <a:r>
              <a:rPr lang="pt-BR" altLang="pt-BR" dirty="0">
                <a:solidFill>
                  <a:schemeClr val="accent1"/>
                </a:solidFill>
              </a:rPr>
              <a:t>lo</a:t>
            </a:r>
            <a:r>
              <a:rPr lang="pt-BR" altLang="pt-BR" dirty="0"/>
              <a:t> </a:t>
            </a:r>
            <a:r>
              <a:rPr lang="pt-BR" altLang="pt-BR" sz="1600" dirty="0"/>
              <a:t>(</a:t>
            </a:r>
            <a:r>
              <a:rPr lang="pt-BR" altLang="pt-BR" sz="1600" dirty="0">
                <a:solidFill>
                  <a:srgbClr val="FF0000"/>
                </a:solidFill>
              </a:rPr>
              <a:t>3 sílabas</a:t>
            </a:r>
            <a:r>
              <a:rPr lang="pt-BR" altLang="pt-BR" sz="1600" dirty="0"/>
              <a:t>/</a:t>
            </a:r>
            <a:r>
              <a:rPr lang="pt-BR" altLang="pt-BR" sz="1600" dirty="0">
                <a:solidFill>
                  <a:srgbClr val="FF0000"/>
                </a:solidFill>
              </a:rPr>
              <a:t>8 letras</a:t>
            </a:r>
            <a:r>
              <a:rPr lang="pt-BR" altLang="pt-BR" sz="1600" dirty="0"/>
              <a:t>) 	68%</a:t>
            </a:r>
          </a:p>
          <a:p>
            <a:pPr>
              <a:lnSpc>
                <a:spcPct val="150000"/>
              </a:lnSpc>
              <a:defRPr/>
            </a:pPr>
            <a:r>
              <a:rPr lang="pt-BR" altLang="pt-BR" dirty="0"/>
              <a:t> - ATOR</a:t>
            </a:r>
            <a:r>
              <a:rPr lang="pt-BR" altLang="pt-BR" dirty="0">
                <a:solidFill>
                  <a:schemeClr val="accent1"/>
                </a:solidFill>
              </a:rPr>
              <a:t>ci</a:t>
            </a:r>
            <a:r>
              <a:rPr lang="pt-BR" altLang="pt-BR" dirty="0"/>
              <a:t>VASTA </a:t>
            </a:r>
            <a:r>
              <a:rPr lang="pt-BR" altLang="pt-BR" sz="1600" dirty="0"/>
              <a:t>(</a:t>
            </a:r>
            <a:r>
              <a:rPr lang="pt-BR" altLang="pt-BR" sz="1600" dirty="0">
                <a:solidFill>
                  <a:srgbClr val="FF0000"/>
                </a:solidFill>
              </a:rPr>
              <a:t>4 sílabas</a:t>
            </a:r>
            <a:r>
              <a:rPr lang="pt-BR" altLang="pt-BR" sz="1600" dirty="0"/>
              <a:t>/</a:t>
            </a:r>
            <a:r>
              <a:rPr lang="pt-BR" altLang="pt-BR" sz="1600" dirty="0">
                <a:solidFill>
                  <a:srgbClr val="FF0000"/>
                </a:solidFill>
              </a:rPr>
              <a:t>9 letras</a:t>
            </a:r>
            <a:r>
              <a:rPr lang="pt-BR" altLang="pt-BR" sz="1600" dirty="0"/>
              <a:t>) 	71%</a:t>
            </a:r>
          </a:p>
          <a:p>
            <a:pPr>
              <a:lnSpc>
                <a:spcPct val="150000"/>
              </a:lnSpc>
              <a:defRPr/>
            </a:pPr>
            <a:r>
              <a:rPr lang="pt-BR" altLang="pt-BR" dirty="0"/>
              <a:t>- ATORTINA </a:t>
            </a:r>
            <a:r>
              <a:rPr lang="pt-BR" altLang="pt-BR" sz="1600" dirty="0"/>
              <a:t>(</a:t>
            </a:r>
            <a:r>
              <a:rPr lang="pt-BR" altLang="pt-BR" sz="1600" dirty="0">
                <a:solidFill>
                  <a:srgbClr val="FF0000"/>
                </a:solidFill>
              </a:rPr>
              <a:t>4 sílabas</a:t>
            </a:r>
            <a:r>
              <a:rPr lang="pt-BR" altLang="pt-BR" sz="1600" dirty="0"/>
              <a:t>/</a:t>
            </a:r>
            <a:r>
              <a:rPr lang="pt-BR" altLang="pt-BR" sz="1600" dirty="0">
                <a:solidFill>
                  <a:srgbClr val="FF0000"/>
                </a:solidFill>
              </a:rPr>
              <a:t>8 letras</a:t>
            </a:r>
            <a:r>
              <a:rPr lang="pt-BR" altLang="pt-BR" sz="1600" dirty="0"/>
              <a:t>) 		64%</a:t>
            </a:r>
          </a:p>
          <a:p>
            <a:pPr>
              <a:lnSpc>
                <a:spcPct val="150000"/>
              </a:lnSpc>
              <a:defRPr/>
            </a:pPr>
            <a:r>
              <a:rPr lang="pt-BR" altLang="pt-BR" dirty="0"/>
              <a:t>- ATORT</a:t>
            </a:r>
            <a:r>
              <a:rPr lang="pt-BR" altLang="pt-BR" i="1" dirty="0">
                <a:solidFill>
                  <a:schemeClr val="accent1"/>
                </a:solidFill>
              </a:rPr>
              <a:t>Y</a:t>
            </a:r>
            <a:r>
              <a:rPr lang="pt-BR" altLang="pt-BR" dirty="0"/>
              <a:t>NA </a:t>
            </a:r>
            <a:r>
              <a:rPr lang="pt-BR" altLang="pt-BR" sz="1600" dirty="0"/>
              <a:t>(</a:t>
            </a:r>
            <a:r>
              <a:rPr lang="pt-BR" altLang="pt-BR" sz="1600" dirty="0">
                <a:solidFill>
                  <a:srgbClr val="FF0000"/>
                </a:solidFill>
              </a:rPr>
              <a:t>4 sílabas</a:t>
            </a:r>
            <a:r>
              <a:rPr lang="pt-BR" altLang="pt-BR" sz="1600" dirty="0"/>
              <a:t>/</a:t>
            </a:r>
            <a:r>
              <a:rPr lang="pt-BR" altLang="pt-BR" sz="1600" dirty="0">
                <a:solidFill>
                  <a:srgbClr val="FF0000"/>
                </a:solidFill>
              </a:rPr>
              <a:t>8 letras</a:t>
            </a:r>
            <a:r>
              <a:rPr lang="pt-BR" altLang="pt-BR" sz="1600" dirty="0"/>
              <a:t>) 		60%</a:t>
            </a:r>
          </a:p>
          <a:p>
            <a:pPr>
              <a:lnSpc>
                <a:spcPct val="150000"/>
              </a:lnSpc>
              <a:defRPr/>
            </a:pPr>
            <a:r>
              <a:rPr lang="pt-BR" altLang="pt-BR" dirty="0"/>
              <a:t>- ORVASTA </a:t>
            </a:r>
            <a:r>
              <a:rPr lang="pt-BR" altLang="pt-BR" sz="1600" dirty="0"/>
              <a:t>(</a:t>
            </a:r>
            <a:r>
              <a:rPr lang="pt-BR" altLang="pt-BR" sz="1600" dirty="0">
                <a:solidFill>
                  <a:schemeClr val="accent6">
                    <a:lumMod val="75000"/>
                  </a:schemeClr>
                </a:solidFill>
              </a:rPr>
              <a:t>2 sílabas</a:t>
            </a:r>
            <a:r>
              <a:rPr lang="pt-BR" altLang="pt-BR" sz="1600" dirty="0"/>
              <a:t>/</a:t>
            </a:r>
            <a:r>
              <a:rPr lang="pt-BR" altLang="pt-BR" sz="1600" dirty="0">
                <a:solidFill>
                  <a:srgbClr val="FF0000"/>
                </a:solidFill>
              </a:rPr>
              <a:t>7 letras</a:t>
            </a:r>
            <a:r>
              <a:rPr lang="pt-BR" altLang="pt-BR" sz="1600" dirty="0"/>
              <a:t>)		58%</a:t>
            </a:r>
          </a:p>
          <a:p>
            <a:pPr>
              <a:lnSpc>
                <a:spcPct val="150000"/>
              </a:lnSpc>
              <a:defRPr/>
            </a:pPr>
            <a:r>
              <a:rPr lang="pt-BR" altLang="pt-BR" dirty="0"/>
              <a:t>			</a:t>
            </a:r>
            <a:r>
              <a:rPr lang="pt-BR" altLang="pt-BR" b="1" dirty="0"/>
              <a:t>Ideally – AVOID any link to Non-proprietary names</a:t>
            </a:r>
          </a:p>
        </p:txBody>
      </p:sp>
      <p:sp>
        <p:nvSpPr>
          <p:cNvPr id="17" name="CaixaDeTexto 9">
            <a:extLst>
              <a:ext uri="{FF2B5EF4-FFF2-40B4-BE49-F238E27FC236}">
                <a16:creationId xmlns:a16="http://schemas.microsoft.com/office/drawing/2014/main" id="{B1523AC7-C420-49A5-BB4B-061B263D3DC7}"/>
              </a:ext>
            </a:extLst>
          </p:cNvPr>
          <p:cNvSpPr txBox="1">
            <a:spLocks noChangeArrowheads="1"/>
          </p:cNvSpPr>
          <p:nvPr/>
        </p:nvSpPr>
        <p:spPr bwMode="auto">
          <a:xfrm>
            <a:off x="4570349" y="2273489"/>
            <a:ext cx="691991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50000"/>
              </a:lnSpc>
              <a:defRPr/>
            </a:pPr>
            <a:endParaRPr lang="pt-BR" altLang="pt-BR" dirty="0"/>
          </a:p>
          <a:p>
            <a:pPr>
              <a:lnSpc>
                <a:spcPct val="150000"/>
              </a:lnSpc>
              <a:defRPr/>
            </a:pPr>
            <a:r>
              <a:rPr lang="pt-BR" altLang="pt-BR" dirty="0"/>
              <a:t>Nomes aprovados, neste critério:	POCA</a:t>
            </a:r>
          </a:p>
          <a:p>
            <a:pPr>
              <a:lnSpc>
                <a:spcPct val="150000"/>
              </a:lnSpc>
              <a:defRPr/>
            </a:pPr>
            <a:r>
              <a:rPr lang="pt-BR" altLang="pt-BR" dirty="0"/>
              <a:t> - VASTA </a:t>
            </a:r>
            <a:r>
              <a:rPr lang="pt-BR" altLang="pt-BR" sz="1600" dirty="0"/>
              <a:t>(</a:t>
            </a:r>
            <a:r>
              <a:rPr lang="pt-BR" altLang="pt-BR" sz="1600" dirty="0">
                <a:solidFill>
                  <a:schemeClr val="accent6">
                    <a:lumMod val="75000"/>
                  </a:schemeClr>
                </a:solidFill>
              </a:rPr>
              <a:t>2 sílabas</a:t>
            </a:r>
            <a:r>
              <a:rPr lang="pt-BR" altLang="pt-BR" sz="1600" dirty="0"/>
              <a:t>/</a:t>
            </a:r>
            <a:r>
              <a:rPr lang="pt-BR" altLang="pt-BR" sz="1600" dirty="0">
                <a:solidFill>
                  <a:schemeClr val="accent6">
                    <a:lumMod val="75000"/>
                  </a:schemeClr>
                </a:solidFill>
              </a:rPr>
              <a:t>5 letras</a:t>
            </a:r>
            <a:r>
              <a:rPr lang="pt-BR" altLang="pt-BR" sz="1600" dirty="0"/>
              <a:t>)		42%</a:t>
            </a:r>
          </a:p>
          <a:p>
            <a:pPr>
              <a:lnSpc>
                <a:spcPct val="150000"/>
              </a:lnSpc>
              <a:defRPr/>
            </a:pPr>
            <a:r>
              <a:rPr lang="pt-BR" altLang="pt-BR" dirty="0"/>
              <a:t> - </a:t>
            </a:r>
            <a:r>
              <a:rPr lang="pt-BR" altLang="pt-BR" dirty="0">
                <a:solidFill>
                  <a:schemeClr val="accent1"/>
                </a:solidFill>
              </a:rPr>
              <a:t>ci</a:t>
            </a:r>
            <a:r>
              <a:rPr lang="pt-BR" altLang="pt-BR" dirty="0"/>
              <a:t>VASTA </a:t>
            </a:r>
            <a:r>
              <a:rPr lang="pt-BR" altLang="pt-BR" sz="1600" dirty="0"/>
              <a:t>(</a:t>
            </a:r>
            <a:r>
              <a:rPr lang="pt-BR" altLang="pt-BR" sz="1600" dirty="0">
                <a:solidFill>
                  <a:schemeClr val="accent6">
                    <a:lumMod val="75000"/>
                  </a:schemeClr>
                </a:solidFill>
              </a:rPr>
              <a:t>2 sílabas</a:t>
            </a:r>
            <a:r>
              <a:rPr lang="pt-BR" altLang="pt-BR" sz="1600" dirty="0"/>
              <a:t>/</a:t>
            </a:r>
            <a:r>
              <a:rPr lang="pt-BR" altLang="pt-BR" sz="1600" dirty="0">
                <a:solidFill>
                  <a:schemeClr val="accent6">
                    <a:lumMod val="75000"/>
                  </a:schemeClr>
                </a:solidFill>
              </a:rPr>
              <a:t>5 letras</a:t>
            </a:r>
            <a:r>
              <a:rPr lang="pt-BR" altLang="pt-BR" sz="1600" dirty="0"/>
              <a:t>)		48%</a:t>
            </a:r>
          </a:p>
          <a:p>
            <a:pPr>
              <a:lnSpc>
                <a:spcPct val="150000"/>
              </a:lnSpc>
              <a:defRPr/>
            </a:pPr>
            <a:r>
              <a:rPr lang="pt-BR" altLang="pt-BR" sz="1600" dirty="0"/>
              <a:t>- TORVAS (</a:t>
            </a:r>
            <a:r>
              <a:rPr lang="pt-BR" altLang="pt-BR" sz="1600" dirty="0">
                <a:solidFill>
                  <a:schemeClr val="accent6">
                    <a:lumMod val="75000"/>
                  </a:schemeClr>
                </a:solidFill>
              </a:rPr>
              <a:t>2 sílabas</a:t>
            </a:r>
            <a:r>
              <a:rPr lang="pt-BR" altLang="pt-BR" sz="1600" dirty="0"/>
              <a:t>/</a:t>
            </a:r>
            <a:r>
              <a:rPr lang="pt-BR" altLang="pt-BR" sz="1600" dirty="0">
                <a:solidFill>
                  <a:schemeClr val="accent6">
                    <a:lumMod val="75000"/>
                  </a:schemeClr>
                </a:solidFill>
              </a:rPr>
              <a:t>6 letras</a:t>
            </a:r>
            <a:r>
              <a:rPr lang="pt-BR" altLang="pt-BR" sz="1600" dirty="0"/>
              <a:t>)		53%</a:t>
            </a:r>
          </a:p>
          <a:p>
            <a:pPr>
              <a:lnSpc>
                <a:spcPct val="150000"/>
              </a:lnSpc>
              <a:defRPr/>
            </a:pPr>
            <a:r>
              <a:rPr lang="pt-BR" altLang="pt-BR" sz="1600" dirty="0"/>
              <a:t> - TORVAS</a:t>
            </a:r>
            <a:r>
              <a:rPr lang="pt-BR" altLang="pt-BR" sz="1600" dirty="0">
                <a:solidFill>
                  <a:schemeClr val="accent1"/>
                </a:solidFill>
              </a:rPr>
              <a:t>loca</a:t>
            </a:r>
            <a:r>
              <a:rPr lang="pt-BR" altLang="pt-BR" sz="1600" dirty="0"/>
              <a:t> (</a:t>
            </a:r>
            <a:r>
              <a:rPr lang="pt-BR" altLang="pt-BR" sz="1600" dirty="0">
                <a:solidFill>
                  <a:schemeClr val="accent6">
                    <a:lumMod val="75000"/>
                  </a:schemeClr>
                </a:solidFill>
              </a:rPr>
              <a:t>2 sílabas</a:t>
            </a:r>
            <a:r>
              <a:rPr lang="pt-BR" altLang="pt-BR" sz="1600" dirty="0"/>
              <a:t>/</a:t>
            </a:r>
            <a:r>
              <a:rPr lang="pt-BR" altLang="pt-BR" sz="1600" dirty="0">
                <a:solidFill>
                  <a:schemeClr val="accent6">
                    <a:lumMod val="75000"/>
                  </a:schemeClr>
                </a:solidFill>
              </a:rPr>
              <a:t>6 letras</a:t>
            </a:r>
            <a:r>
              <a:rPr lang="pt-BR" altLang="pt-BR" sz="1600" dirty="0"/>
              <a:t>)		63%</a:t>
            </a:r>
          </a:p>
          <a:p>
            <a:pPr>
              <a:lnSpc>
                <a:spcPct val="150000"/>
              </a:lnSpc>
              <a:defRPr/>
            </a:pPr>
            <a:r>
              <a:rPr lang="pt-BR" altLang="pt-BR" dirty="0"/>
              <a:t>- TORVA </a:t>
            </a:r>
            <a:r>
              <a:rPr lang="pt-BR" altLang="pt-BR" sz="1600" dirty="0"/>
              <a:t>(</a:t>
            </a:r>
            <a:r>
              <a:rPr lang="pt-BR" altLang="pt-BR" sz="1600" dirty="0">
                <a:solidFill>
                  <a:schemeClr val="accent6">
                    <a:lumMod val="75000"/>
                  </a:schemeClr>
                </a:solidFill>
              </a:rPr>
              <a:t>2 sílabas</a:t>
            </a:r>
            <a:r>
              <a:rPr lang="pt-BR" altLang="pt-BR" sz="1600" dirty="0"/>
              <a:t>/</a:t>
            </a:r>
            <a:r>
              <a:rPr lang="pt-BR" altLang="pt-BR" sz="1600" dirty="0">
                <a:solidFill>
                  <a:schemeClr val="accent6">
                    <a:lumMod val="75000"/>
                  </a:schemeClr>
                </a:solidFill>
              </a:rPr>
              <a:t> 5 letras</a:t>
            </a:r>
            <a:r>
              <a:rPr lang="pt-BR" altLang="pt-BR" sz="1600" dirty="0"/>
              <a:t>)		42%</a:t>
            </a:r>
          </a:p>
          <a:p>
            <a:pPr>
              <a:lnSpc>
                <a:spcPct val="150000"/>
              </a:lnSpc>
              <a:defRPr/>
            </a:pPr>
            <a:r>
              <a:rPr lang="pt-BR" altLang="pt-BR" dirty="0"/>
              <a:t> - TORVA</a:t>
            </a:r>
            <a:r>
              <a:rPr lang="pt-BR" altLang="pt-BR" dirty="0">
                <a:solidFill>
                  <a:schemeClr val="accent1"/>
                </a:solidFill>
              </a:rPr>
              <a:t>loc</a:t>
            </a:r>
            <a:r>
              <a:rPr lang="pt-BR" altLang="pt-BR" dirty="0"/>
              <a:t> </a:t>
            </a:r>
            <a:r>
              <a:rPr lang="pt-BR" altLang="pt-BR" sz="1600" dirty="0"/>
              <a:t>(</a:t>
            </a:r>
            <a:r>
              <a:rPr lang="pt-BR" altLang="pt-BR" sz="1600" dirty="0">
                <a:solidFill>
                  <a:schemeClr val="accent6">
                    <a:lumMod val="75000"/>
                  </a:schemeClr>
                </a:solidFill>
              </a:rPr>
              <a:t>2 sílabas</a:t>
            </a:r>
            <a:r>
              <a:rPr lang="pt-BR" altLang="pt-BR" sz="1600" dirty="0"/>
              <a:t>/</a:t>
            </a:r>
            <a:r>
              <a:rPr lang="pt-BR" altLang="pt-BR" sz="1600" dirty="0">
                <a:solidFill>
                  <a:schemeClr val="accent6">
                    <a:lumMod val="75000"/>
                  </a:schemeClr>
                </a:solidFill>
              </a:rPr>
              <a:t>5 letras</a:t>
            </a:r>
            <a:r>
              <a:rPr lang="pt-BR" altLang="pt-BR" sz="1600" dirty="0"/>
              <a:t>)		49%</a:t>
            </a:r>
          </a:p>
          <a:p>
            <a:pPr>
              <a:lnSpc>
                <a:spcPct val="150000"/>
              </a:lnSpc>
              <a:defRPr/>
            </a:pPr>
            <a:endParaRPr lang="pt-BR" altLang="pt-BR" dirty="0"/>
          </a:p>
          <a:p>
            <a:pPr>
              <a:lnSpc>
                <a:spcPct val="150000"/>
              </a:lnSpc>
              <a:defRPr/>
            </a:pPr>
            <a:endParaRPr lang="pt-BR" altLang="pt-BR" dirty="0"/>
          </a:p>
        </p:txBody>
      </p:sp>
      <p:sp>
        <p:nvSpPr>
          <p:cNvPr id="2" name="Rectangle 1"/>
          <p:cNvSpPr/>
          <p:nvPr/>
        </p:nvSpPr>
        <p:spPr>
          <a:xfrm>
            <a:off x="4680864" y="5209646"/>
            <a:ext cx="3588910" cy="327966"/>
          </a:xfrm>
          <a:prstGeom prst="rect">
            <a:avLst/>
          </a:prstGeom>
          <a:solidFill>
            <a:srgbClr val="FFFF00">
              <a:alpha val="3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671987" y="4746088"/>
            <a:ext cx="3588910" cy="327966"/>
          </a:xfrm>
          <a:prstGeom prst="rect">
            <a:avLst/>
          </a:prstGeom>
          <a:solidFill>
            <a:srgbClr val="FFFF00">
              <a:alpha val="3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ooter Placeholder 4"/>
          <p:cNvSpPr>
            <a:spLocks noGrp="1"/>
          </p:cNvSpPr>
          <p:nvPr>
            <p:ph type="ftr" sz="quarter" idx="11"/>
          </p:nvPr>
        </p:nvSpPr>
        <p:spPr>
          <a:xfrm>
            <a:off x="3124200" y="6454008"/>
            <a:ext cx="2895600" cy="365125"/>
          </a:xfrm>
        </p:spPr>
        <p:txBody>
          <a:bodyPr/>
          <a:lstStyle/>
          <a:p>
            <a:pPr>
              <a:defRPr/>
            </a:pPr>
            <a:r>
              <a:rPr lang="en-US" dirty="0"/>
              <a:t>© 2018 Eli Lilly and Company </a:t>
            </a:r>
          </a:p>
        </p:txBody>
      </p:sp>
      <p:sp>
        <p:nvSpPr>
          <p:cNvPr id="3" name="Cross 2"/>
          <p:cNvSpPr/>
          <p:nvPr/>
        </p:nvSpPr>
        <p:spPr>
          <a:xfrm rot="2745132">
            <a:off x="4993678" y="3986073"/>
            <a:ext cx="332913" cy="346229"/>
          </a:xfrm>
          <a:prstGeom prst="plus">
            <a:avLst>
              <a:gd name="adj" fmla="val 45388"/>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ross 11"/>
          <p:cNvSpPr/>
          <p:nvPr/>
        </p:nvSpPr>
        <p:spPr>
          <a:xfrm rot="2745132">
            <a:off x="5001222" y="4382912"/>
            <a:ext cx="332913" cy="346229"/>
          </a:xfrm>
          <a:prstGeom prst="plus">
            <a:avLst>
              <a:gd name="adj" fmla="val 45388"/>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urved Left Arrow 3"/>
          <p:cNvSpPr/>
          <p:nvPr/>
        </p:nvSpPr>
        <p:spPr>
          <a:xfrm>
            <a:off x="8317537" y="4154155"/>
            <a:ext cx="585982" cy="924836"/>
          </a:xfrm>
          <a:prstGeom prst="curvedLef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Curved Left Arrow 13"/>
          <p:cNvSpPr/>
          <p:nvPr/>
        </p:nvSpPr>
        <p:spPr>
          <a:xfrm>
            <a:off x="8269774" y="4463940"/>
            <a:ext cx="585982" cy="1019483"/>
          </a:xfrm>
          <a:prstGeom prst="curvedLef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891802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xEl>
                                              <p:pRg st="11" end="11"/>
                                            </p:txEl>
                                          </p:spTgt>
                                        </p:tgtEl>
                                        <p:attrNameLst>
                                          <p:attrName>style.visibility</p:attrName>
                                        </p:attrNameLst>
                                      </p:cBhvr>
                                      <p:to>
                                        <p:strVal val="visible"/>
                                      </p:to>
                                    </p:set>
                                    <p:animEffect transition="in" filter="fade">
                                      <p:cBhvr>
                                        <p:cTn id="25" dur="500"/>
                                        <p:tgtEl>
                                          <p:spTgt spid="1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4"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286" y="1422601"/>
            <a:ext cx="6254318" cy="4525963"/>
          </a:xfrm>
        </p:spPr>
        <p:txBody>
          <a:bodyPr/>
          <a:lstStyle/>
          <a:p>
            <a:pPr marL="0" indent="0">
              <a:buNone/>
            </a:pPr>
            <a:endParaRPr lang="en-US" sz="4400" dirty="0"/>
          </a:p>
          <a:p>
            <a:pPr marL="0" indent="0">
              <a:buNone/>
            </a:pPr>
            <a:r>
              <a:rPr lang="en-US" sz="4400" dirty="0"/>
              <a:t>PREGUNTAS???</a:t>
            </a:r>
          </a:p>
          <a:p>
            <a:pPr marL="0" indent="0">
              <a:buNone/>
            </a:pPr>
            <a:r>
              <a:rPr lang="en-US" sz="4400" dirty="0"/>
              <a:t>y</a:t>
            </a:r>
          </a:p>
          <a:p>
            <a:pPr marL="0" indent="0">
              <a:buNone/>
            </a:pPr>
            <a:r>
              <a:rPr lang="en-US" sz="4400" dirty="0"/>
              <a:t>DISCUSIÓN</a:t>
            </a:r>
          </a:p>
        </p:txBody>
      </p:sp>
      <p:sp>
        <p:nvSpPr>
          <p:cNvPr id="5" name="Footer Placeholder 4"/>
          <p:cNvSpPr>
            <a:spLocks noGrp="1"/>
          </p:cNvSpPr>
          <p:nvPr>
            <p:ph type="ftr" sz="quarter" idx="11"/>
          </p:nvPr>
        </p:nvSpPr>
        <p:spPr/>
        <p:txBody>
          <a:bodyPr/>
          <a:lstStyle/>
          <a:p>
            <a:pPr>
              <a:defRPr/>
            </a:pPr>
            <a:r>
              <a:rPr lang="en-US" dirty="0"/>
              <a:t>© 2017 Eli Lilly and Company – Images from Creative Commons</a:t>
            </a:r>
          </a:p>
        </p:txBody>
      </p:sp>
      <p:sp>
        <p:nvSpPr>
          <p:cNvPr id="6" name="Slide Number Placeholder 5"/>
          <p:cNvSpPr>
            <a:spLocks noGrp="1"/>
          </p:cNvSpPr>
          <p:nvPr>
            <p:ph type="sldNum" sz="quarter" idx="12"/>
          </p:nvPr>
        </p:nvSpPr>
        <p:spPr/>
        <p:txBody>
          <a:bodyPr/>
          <a:lstStyle/>
          <a:p>
            <a:pPr>
              <a:defRPr/>
            </a:pPr>
            <a:fld id="{D6E4A9EC-2F93-AA4A-8BF5-70DF04282848}" type="slidenum">
              <a:rPr lang="en-US" smtClean="0"/>
              <a:pPr>
                <a:defRPr/>
              </a:pPr>
              <a:t>45</a:t>
            </a:fld>
            <a:endParaRPr lang="en-US" dirty="0"/>
          </a:p>
        </p:txBody>
      </p:sp>
      <p:pic>
        <p:nvPicPr>
          <p:cNvPr id="7" name="Picture 6" descr="6 &lt;strong&gt;Questions&lt;/strong&gt; to Ask Before Choosing an LMS - Capterra Blo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509204" cy="1131903"/>
          </a:xfrm>
          <a:prstGeom prst="rect">
            <a:avLst/>
          </a:prstGeom>
        </p:spPr>
      </p:pic>
      <p:pic>
        <p:nvPicPr>
          <p:cNvPr id="8" name="Picture 7" descr="ISS-BusManG12 - Focus grou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8500" y="-18910"/>
            <a:ext cx="1412937" cy="1177447"/>
          </a:xfrm>
          <a:prstGeom prst="rect">
            <a:avLst/>
          </a:prstGeom>
        </p:spPr>
      </p:pic>
    </p:spTree>
    <p:extLst>
      <p:ext uri="{BB962C8B-B14F-4D97-AF65-F5344CB8AC3E}">
        <p14:creationId xmlns:p14="http://schemas.microsoft.com/office/powerpoint/2010/main" val="28238338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txBox="1">
            <a:spLocks/>
          </p:cNvSpPr>
          <p:nvPr/>
        </p:nvSpPr>
        <p:spPr>
          <a:xfrm>
            <a:off x="398753" y="6480642"/>
            <a:ext cx="28956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1100" dirty="0"/>
              <a:t>© 2018 Eli Lilly and Company </a:t>
            </a:r>
          </a:p>
        </p:txBody>
      </p:sp>
      <p:sp>
        <p:nvSpPr>
          <p:cNvPr id="5" name="Content Placeholder 2"/>
          <p:cNvSpPr txBox="1">
            <a:spLocks/>
          </p:cNvSpPr>
          <p:nvPr/>
        </p:nvSpPr>
        <p:spPr bwMode="auto">
          <a:xfrm>
            <a:off x="115643" y="-213688"/>
            <a:ext cx="625431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defTabSz="457200" rtl="0" eaLnBrk="1" fontAlgn="base" hangingPunct="1">
              <a:spcBef>
                <a:spcPct val="20000"/>
              </a:spcBef>
              <a:spcAft>
                <a:spcPct val="0"/>
              </a:spcAft>
              <a:buFont typeface="Arial" charset="0"/>
              <a:buNone/>
              <a:defRPr sz="3200" kern="1200">
                <a:solidFill>
                  <a:schemeClr val="tx1"/>
                </a:solidFill>
                <a:latin typeface="+mj-lt"/>
                <a:ea typeface="ＭＳ Ｐゴシック" charset="0"/>
                <a:cs typeface="DIN-Regular"/>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0"/>
                <a:cs typeface="DIN-Regular"/>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0"/>
                <a:cs typeface="DIN-Regular"/>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0"/>
                <a:cs typeface="DIN-Regular"/>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0"/>
                <a:cs typeface="DIN-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4400" dirty="0"/>
          </a:p>
          <a:p>
            <a:endParaRPr lang="en-US" sz="4400" dirty="0"/>
          </a:p>
          <a:p>
            <a:pPr algn="ctr"/>
            <a:r>
              <a:rPr lang="en-US" sz="8000" dirty="0"/>
              <a:t>GRACIAS!</a:t>
            </a:r>
          </a:p>
        </p:txBody>
      </p:sp>
    </p:spTree>
    <p:extLst>
      <p:ext uri="{BB962C8B-B14F-4D97-AF65-F5344CB8AC3E}">
        <p14:creationId xmlns:p14="http://schemas.microsoft.com/office/powerpoint/2010/main" val="1733416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6E4A9EC-2F93-AA4A-8BF5-70DF04282848}" type="slidenum">
              <a:rPr lang="en-US" smtClean="0"/>
              <a:pPr>
                <a:defRPr/>
              </a:pPr>
              <a:t>5</a:t>
            </a:fld>
            <a:endParaRPr lang="en-US" dirty="0"/>
          </a:p>
        </p:txBody>
      </p:sp>
      <p:pic>
        <p:nvPicPr>
          <p:cNvPr id="9" name="Content Placeholder 8"/>
          <p:cNvPicPr>
            <a:picLocks noGrp="1" noChangeAspect="1"/>
          </p:cNvPicPr>
          <p:nvPr>
            <p:ph idx="1"/>
          </p:nvPr>
        </p:nvPicPr>
        <p:blipFill>
          <a:blip r:embed="rId3"/>
          <a:stretch>
            <a:fillRect/>
          </a:stretch>
        </p:blipFill>
        <p:spPr>
          <a:xfrm>
            <a:off x="362496" y="1218091"/>
            <a:ext cx="8687719" cy="4980724"/>
          </a:xfrm>
          <a:prstGeom prst="rect">
            <a:avLst/>
          </a:prstGeom>
          <a:gradFill>
            <a:gsLst>
              <a:gs pos="0">
                <a:schemeClr val="accent1">
                  <a:lumMod val="5000"/>
                  <a:lumOff val="95000"/>
                  <a:alpha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600000" scaled="0"/>
          </a:gradFill>
        </p:spPr>
      </p:pic>
      <p:sp>
        <p:nvSpPr>
          <p:cNvPr id="10" name="Oval Callout 9"/>
          <p:cNvSpPr/>
          <p:nvPr/>
        </p:nvSpPr>
        <p:spPr>
          <a:xfrm>
            <a:off x="5146428" y="515817"/>
            <a:ext cx="3622431" cy="3775541"/>
          </a:xfrm>
          <a:prstGeom prst="wedgeEllipseCallout">
            <a:avLst>
              <a:gd name="adj1" fmla="val -33354"/>
              <a:gd name="adj2" fmla="val 62811"/>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“…62-year-old mother was supposed to get one kind of medication, a pain drug called </a:t>
            </a:r>
            <a:r>
              <a:rPr lang="en-US" dirty="0">
                <a:solidFill>
                  <a:srgbClr val="FFFF00"/>
                </a:solidFill>
              </a:rPr>
              <a:t>Lyrica</a:t>
            </a:r>
            <a:r>
              <a:rPr lang="en-US" dirty="0"/>
              <a:t>, but instead received another, an anti-epilepsy drug called </a:t>
            </a:r>
            <a:r>
              <a:rPr lang="en-US" dirty="0" err="1">
                <a:solidFill>
                  <a:srgbClr val="FFFF00"/>
                </a:solidFill>
              </a:rPr>
              <a:t>Lamictal</a:t>
            </a:r>
            <a:r>
              <a:rPr lang="en-US" dirty="0"/>
              <a:t>, and in an initial dose far higher than any doctor would recommend. “</a:t>
            </a:r>
          </a:p>
        </p:txBody>
      </p:sp>
      <p:sp>
        <p:nvSpPr>
          <p:cNvPr id="12" name="Title 1"/>
          <p:cNvSpPr txBox="1">
            <a:spLocks/>
          </p:cNvSpPr>
          <p:nvPr/>
        </p:nvSpPr>
        <p:spPr>
          <a:xfrm>
            <a:off x="33220" y="1142667"/>
            <a:ext cx="5279760" cy="1096441"/>
          </a:xfrm>
          <a:prstGeom prst="rect">
            <a:avLst/>
          </a:prstGeom>
          <a:solidFill>
            <a:srgbClr val="0070C0">
              <a:alpha val="92000"/>
            </a:srgbClr>
          </a:solidFill>
        </p:spPr>
        <p:txBody>
          <a:bodyPr vert="horz" lIns="68580" tIns="34290" rIns="68580" bIns="34290" rtlCol="0" anchor="ctr">
            <a:noAutofit/>
          </a:bodyPr>
          <a:lst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sz="2400" dirty="0"/>
              <a:t>Look Alike-Sound-Alike Drugs – </a:t>
            </a:r>
          </a:p>
          <a:p>
            <a:r>
              <a:rPr lang="en-US" sz="2400" dirty="0"/>
              <a:t>Trigger Danger</a:t>
            </a:r>
          </a:p>
        </p:txBody>
      </p:sp>
      <p:sp>
        <p:nvSpPr>
          <p:cNvPr id="8" name="Title 1"/>
          <p:cNvSpPr txBox="1">
            <a:spLocks/>
          </p:cNvSpPr>
          <p:nvPr/>
        </p:nvSpPr>
        <p:spPr bwMode="auto">
          <a:xfrm>
            <a:off x="457200" y="1910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400" kern="1200">
                <a:solidFill>
                  <a:srgbClr val="FFFFFF"/>
                </a:solidFill>
                <a:latin typeface="+mj-lt"/>
                <a:ea typeface="ＭＳ Ｐゴシック" charset="0"/>
                <a:cs typeface="DIN-Regular"/>
              </a:defRPr>
            </a:lvl1pPr>
            <a:lvl2pPr algn="l" defTabSz="457200" rtl="0" eaLnBrk="1" fontAlgn="base" hangingPunct="1">
              <a:spcBef>
                <a:spcPct val="0"/>
              </a:spcBef>
              <a:spcAft>
                <a:spcPct val="0"/>
              </a:spcAft>
              <a:defRPr sz="4400">
                <a:solidFill>
                  <a:srgbClr val="FFFFFF"/>
                </a:solidFill>
                <a:latin typeface="Arial" charset="0"/>
                <a:ea typeface="ＭＳ Ｐゴシック" charset="0"/>
              </a:defRPr>
            </a:lvl2pPr>
            <a:lvl3pPr algn="l" defTabSz="457200" rtl="0" eaLnBrk="1" fontAlgn="base" hangingPunct="1">
              <a:spcBef>
                <a:spcPct val="0"/>
              </a:spcBef>
              <a:spcAft>
                <a:spcPct val="0"/>
              </a:spcAft>
              <a:defRPr sz="4400">
                <a:solidFill>
                  <a:srgbClr val="FFFFFF"/>
                </a:solidFill>
                <a:latin typeface="Arial" charset="0"/>
                <a:ea typeface="ＭＳ Ｐゴシック" charset="0"/>
              </a:defRPr>
            </a:lvl3pPr>
            <a:lvl4pPr algn="l" defTabSz="457200" rtl="0" eaLnBrk="1" fontAlgn="base" hangingPunct="1">
              <a:spcBef>
                <a:spcPct val="0"/>
              </a:spcBef>
              <a:spcAft>
                <a:spcPct val="0"/>
              </a:spcAft>
              <a:defRPr sz="4400">
                <a:solidFill>
                  <a:srgbClr val="FFFFFF"/>
                </a:solidFill>
                <a:latin typeface="Arial" charset="0"/>
                <a:ea typeface="ＭＳ Ｐゴシック" charset="0"/>
              </a:defRPr>
            </a:lvl4pPr>
            <a:lvl5pPr algn="l" defTabSz="457200" rtl="0" eaLnBrk="1" fontAlgn="base" hangingPunct="1">
              <a:spcBef>
                <a:spcPct val="0"/>
              </a:spcBef>
              <a:spcAft>
                <a:spcPct val="0"/>
              </a:spcAft>
              <a:defRPr sz="4400">
                <a:solidFill>
                  <a:srgbClr val="FFFFFF"/>
                </a:solidFill>
                <a:latin typeface="Arial" charset="0"/>
                <a:ea typeface="ＭＳ Ｐゴシック" charset="0"/>
              </a:defRPr>
            </a:lvl5pPr>
            <a:lvl6pPr marL="457200" algn="l" defTabSz="457200" rtl="0" eaLnBrk="1" fontAlgn="base" hangingPunct="1">
              <a:spcBef>
                <a:spcPct val="0"/>
              </a:spcBef>
              <a:spcAft>
                <a:spcPct val="0"/>
              </a:spcAft>
              <a:defRPr sz="4400">
                <a:solidFill>
                  <a:srgbClr val="FFFFFF"/>
                </a:solidFill>
                <a:latin typeface="Arial" charset="0"/>
                <a:ea typeface="ＭＳ Ｐゴシック" charset="0"/>
              </a:defRPr>
            </a:lvl6pPr>
            <a:lvl7pPr marL="914400" algn="l" defTabSz="457200" rtl="0" eaLnBrk="1" fontAlgn="base" hangingPunct="1">
              <a:spcBef>
                <a:spcPct val="0"/>
              </a:spcBef>
              <a:spcAft>
                <a:spcPct val="0"/>
              </a:spcAft>
              <a:defRPr sz="4400">
                <a:solidFill>
                  <a:srgbClr val="FFFFFF"/>
                </a:solidFill>
                <a:latin typeface="Arial" charset="0"/>
                <a:ea typeface="ＭＳ Ｐゴシック" charset="0"/>
              </a:defRPr>
            </a:lvl7pPr>
            <a:lvl8pPr marL="1371600" algn="l" defTabSz="457200" rtl="0" eaLnBrk="1" fontAlgn="base" hangingPunct="1">
              <a:spcBef>
                <a:spcPct val="0"/>
              </a:spcBef>
              <a:spcAft>
                <a:spcPct val="0"/>
              </a:spcAft>
              <a:defRPr sz="4400">
                <a:solidFill>
                  <a:srgbClr val="FFFFFF"/>
                </a:solidFill>
                <a:latin typeface="Arial" charset="0"/>
                <a:ea typeface="ＭＳ Ｐゴシック" charset="0"/>
              </a:defRPr>
            </a:lvl8pPr>
            <a:lvl9pPr marL="1828800" algn="l" defTabSz="457200" rtl="0" eaLnBrk="1" fontAlgn="base" hangingPunct="1">
              <a:spcBef>
                <a:spcPct val="0"/>
              </a:spcBef>
              <a:spcAft>
                <a:spcPct val="0"/>
              </a:spcAft>
              <a:defRPr sz="4400">
                <a:solidFill>
                  <a:srgbClr val="FFFFFF"/>
                </a:solidFill>
                <a:latin typeface="Arial" charset="0"/>
                <a:ea typeface="ＭＳ Ｐゴシック" charset="0"/>
              </a:defRPr>
            </a:lvl9pPr>
          </a:lstStyle>
          <a:p>
            <a:r>
              <a:rPr lang="en-US" b="1" dirty="0">
                <a:latin typeface="Calibri" panose="020F0502020204030204" pitchFamily="34" charset="0"/>
                <a:cs typeface="Calibri" panose="020F0502020204030204" pitchFamily="34" charset="0"/>
              </a:rPr>
              <a:t>Drug Names get blamed for Medical Errors </a:t>
            </a:r>
          </a:p>
        </p:txBody>
      </p:sp>
      <p:sp>
        <p:nvSpPr>
          <p:cNvPr id="13" name="Rounded Rectangular Callout 12"/>
          <p:cNvSpPr/>
          <p:nvPr/>
        </p:nvSpPr>
        <p:spPr>
          <a:xfrm>
            <a:off x="457200" y="1775392"/>
            <a:ext cx="3464671" cy="3174557"/>
          </a:xfrm>
          <a:prstGeom prst="wedgeRoundRectCallout">
            <a:avLst>
              <a:gd name="adj1" fmla="val 16190"/>
              <a:gd name="adj2" fmla="val 66204"/>
              <a:gd name="adj3" fmla="val 16667"/>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“Only afterward did [the family] learn that suicidal actions are a known risk </a:t>
            </a:r>
            <a:r>
              <a:rPr lang="en-US" dirty="0">
                <a:solidFill>
                  <a:schemeClr val="bg1"/>
                </a:solidFill>
              </a:rPr>
              <a:t>of</a:t>
            </a:r>
            <a:r>
              <a:rPr lang="en-US" dirty="0">
                <a:solidFill>
                  <a:srgbClr val="FF0000"/>
                </a:solidFill>
              </a:rPr>
              <a:t> </a:t>
            </a:r>
            <a:r>
              <a:rPr lang="en-US" dirty="0" err="1">
                <a:solidFill>
                  <a:srgbClr val="FF0000"/>
                </a:solidFill>
              </a:rPr>
              <a:t>Lamictal</a:t>
            </a:r>
            <a:r>
              <a:rPr lang="en-US" dirty="0">
                <a:solidFill>
                  <a:srgbClr val="FF0000"/>
                </a:solidFill>
              </a:rPr>
              <a:t> </a:t>
            </a:r>
            <a:r>
              <a:rPr lang="en-US" dirty="0"/>
              <a:t>and that [their] mother’s death closely followed one of the more than 5 million wrong-drug errors that occur each year, including many caused by similar-sounding mixed-up names.”</a:t>
            </a:r>
          </a:p>
        </p:txBody>
      </p:sp>
      <p:sp>
        <p:nvSpPr>
          <p:cNvPr id="11" name="Footer Placeholder 4"/>
          <p:cNvSpPr>
            <a:spLocks noGrp="1"/>
          </p:cNvSpPr>
          <p:nvPr>
            <p:ph type="ftr" sz="quarter" idx="11"/>
          </p:nvPr>
        </p:nvSpPr>
        <p:spPr>
          <a:xfrm>
            <a:off x="3124200" y="6454008"/>
            <a:ext cx="2895600" cy="365125"/>
          </a:xfrm>
        </p:spPr>
        <p:txBody>
          <a:bodyPr/>
          <a:lstStyle/>
          <a:p>
            <a:pPr>
              <a:defRPr/>
            </a:pPr>
            <a:r>
              <a:rPr lang="en-US" dirty="0"/>
              <a:t>© 2018 Eli Lilly and Company </a:t>
            </a:r>
          </a:p>
        </p:txBody>
      </p:sp>
    </p:spTree>
    <p:extLst>
      <p:ext uri="{BB962C8B-B14F-4D97-AF65-F5344CB8AC3E}">
        <p14:creationId xmlns:p14="http://schemas.microsoft.com/office/powerpoint/2010/main" val="27250657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institute of medicine national academy of medicin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7091" y="1248312"/>
            <a:ext cx="585398" cy="58539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institute of medicine national academy of medic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2163" y="1283680"/>
            <a:ext cx="4271041" cy="8616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6956" y="4325004"/>
            <a:ext cx="8956155" cy="1938992"/>
          </a:xfrm>
          <a:prstGeom prst="rect">
            <a:avLst/>
          </a:prstGeom>
        </p:spPr>
        <p:txBody>
          <a:bodyPr wrap="square">
            <a:spAutoFit/>
          </a:bodyPr>
          <a:lstStyle/>
          <a:p>
            <a:pPr lvl="1"/>
            <a:r>
              <a:rPr lang="en-US" sz="2400" i="1" dirty="0">
                <a:solidFill>
                  <a:srgbClr val="0070C0"/>
                </a:solidFill>
              </a:rPr>
              <a:t>Medication Errors: </a:t>
            </a:r>
          </a:p>
          <a:p>
            <a:pPr lvl="1"/>
            <a:r>
              <a:rPr lang="en-US" sz="2400" dirty="0"/>
              <a:t>“Numerous factors in the health care system contribute to medication safety and errors. Some of these factors can be attributed directly to provider organizations, while others can be attributed to the medication-use system itself.”</a:t>
            </a:r>
          </a:p>
        </p:txBody>
      </p:sp>
      <p:sp>
        <p:nvSpPr>
          <p:cNvPr id="7" name="Title 1"/>
          <p:cNvSpPr>
            <a:spLocks noGrp="1"/>
          </p:cNvSpPr>
          <p:nvPr>
            <p:ph type="title"/>
          </p:nvPr>
        </p:nvSpPr>
        <p:spPr>
          <a:xfrm>
            <a:off x="514857" y="74387"/>
            <a:ext cx="8465019" cy="994172"/>
          </a:xfrm>
        </p:spPr>
        <p:txBody>
          <a:bodyPr/>
          <a:lstStyle/>
          <a:p>
            <a:r>
              <a:rPr lang="en-US" sz="4000" dirty="0"/>
              <a:t>Contributing Factors to </a:t>
            </a:r>
            <a:br>
              <a:rPr lang="en-US" sz="4000" dirty="0"/>
            </a:br>
            <a:r>
              <a:rPr lang="en-US" sz="4000" dirty="0"/>
              <a:t>Medication Error</a:t>
            </a:r>
          </a:p>
        </p:txBody>
      </p:sp>
      <p:sp>
        <p:nvSpPr>
          <p:cNvPr id="5" name="Rectangle 4"/>
          <p:cNvSpPr/>
          <p:nvPr/>
        </p:nvSpPr>
        <p:spPr>
          <a:xfrm>
            <a:off x="381617" y="2121882"/>
            <a:ext cx="8847070" cy="2308324"/>
          </a:xfrm>
          <a:prstGeom prst="rect">
            <a:avLst/>
          </a:prstGeom>
        </p:spPr>
        <p:txBody>
          <a:bodyPr wrap="square">
            <a:spAutoFit/>
          </a:bodyPr>
          <a:lstStyle/>
          <a:p>
            <a:r>
              <a:rPr lang="en-US" sz="2400" i="1" dirty="0">
                <a:solidFill>
                  <a:srgbClr val="0070C0"/>
                </a:solidFill>
              </a:rPr>
              <a:t>To Err is Human:  </a:t>
            </a:r>
          </a:p>
          <a:p>
            <a:r>
              <a:rPr lang="en-US" sz="2400" dirty="0"/>
              <a:t>…a four-part plan that applies to all who are, or will be, at the front lines of patient care; clinical administrators; regulating, accrediting, and licensing groups; boards of directors; industry; and government agencies. It also suggested actions that patients and their families could take to improve safety.”</a:t>
            </a:r>
          </a:p>
        </p:txBody>
      </p:sp>
      <p:sp>
        <p:nvSpPr>
          <p:cNvPr id="8" name="Footer Placeholder 4"/>
          <p:cNvSpPr>
            <a:spLocks noGrp="1"/>
          </p:cNvSpPr>
          <p:nvPr>
            <p:ph type="ftr" sz="quarter" idx="11"/>
          </p:nvPr>
        </p:nvSpPr>
        <p:spPr>
          <a:xfrm>
            <a:off x="3124200" y="6454008"/>
            <a:ext cx="2895600" cy="365125"/>
          </a:xfrm>
        </p:spPr>
        <p:txBody>
          <a:bodyPr/>
          <a:lstStyle/>
          <a:p>
            <a:pPr>
              <a:defRPr/>
            </a:pPr>
            <a:r>
              <a:rPr lang="en-US" dirty="0"/>
              <a:t>© 2018 Eli Lilly and Company </a:t>
            </a:r>
          </a:p>
        </p:txBody>
      </p:sp>
    </p:spTree>
    <p:extLst>
      <p:ext uri="{BB962C8B-B14F-4D97-AF65-F5344CB8AC3E}">
        <p14:creationId xmlns:p14="http://schemas.microsoft.com/office/powerpoint/2010/main" val="149592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18877" y="1847274"/>
            <a:ext cx="9519895" cy="4802909"/>
          </a:xfrm>
          <a:prstGeom prst="rect">
            <a:avLst/>
          </a:prstGeom>
        </p:spPr>
      </p:pic>
      <p:sp>
        <p:nvSpPr>
          <p:cNvPr id="10" name="Title 1"/>
          <p:cNvSpPr>
            <a:spLocks noGrp="1"/>
          </p:cNvSpPr>
          <p:nvPr>
            <p:ph type="title"/>
          </p:nvPr>
        </p:nvSpPr>
        <p:spPr>
          <a:xfrm>
            <a:off x="3172030" y="1221373"/>
            <a:ext cx="5957752" cy="1027908"/>
          </a:xfrm>
          <a:solidFill>
            <a:schemeClr val="bg1"/>
          </a:solidFill>
        </p:spPr>
        <p:txBody>
          <a:bodyPr>
            <a:noAutofit/>
          </a:bodyPr>
          <a:lstStyle/>
          <a:p>
            <a:r>
              <a:rPr lang="en-US" sz="2100" dirty="0">
                <a:solidFill>
                  <a:schemeClr val="tx1"/>
                </a:solidFill>
              </a:rPr>
              <a:t>Factors contributing to Medication Error</a:t>
            </a:r>
          </a:p>
        </p:txBody>
      </p:sp>
      <p:pic>
        <p:nvPicPr>
          <p:cNvPr id="11" name="Picture 4" descr="Image result for is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57" y="1250294"/>
            <a:ext cx="3126173" cy="99898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93215" y="7837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400" kern="1200">
                <a:solidFill>
                  <a:srgbClr val="FFFFFF"/>
                </a:solidFill>
                <a:latin typeface="+mj-lt"/>
                <a:ea typeface="ＭＳ Ｐゴシック" charset="0"/>
                <a:cs typeface="DIN-Regular"/>
              </a:defRPr>
            </a:lvl1pPr>
            <a:lvl2pPr algn="l" defTabSz="457200" rtl="0" eaLnBrk="1" fontAlgn="base" hangingPunct="1">
              <a:spcBef>
                <a:spcPct val="0"/>
              </a:spcBef>
              <a:spcAft>
                <a:spcPct val="0"/>
              </a:spcAft>
              <a:defRPr sz="4400">
                <a:solidFill>
                  <a:srgbClr val="FFFFFF"/>
                </a:solidFill>
                <a:latin typeface="Arial" charset="0"/>
                <a:ea typeface="ＭＳ Ｐゴシック" charset="0"/>
              </a:defRPr>
            </a:lvl2pPr>
            <a:lvl3pPr algn="l" defTabSz="457200" rtl="0" eaLnBrk="1" fontAlgn="base" hangingPunct="1">
              <a:spcBef>
                <a:spcPct val="0"/>
              </a:spcBef>
              <a:spcAft>
                <a:spcPct val="0"/>
              </a:spcAft>
              <a:defRPr sz="4400">
                <a:solidFill>
                  <a:srgbClr val="FFFFFF"/>
                </a:solidFill>
                <a:latin typeface="Arial" charset="0"/>
                <a:ea typeface="ＭＳ Ｐゴシック" charset="0"/>
              </a:defRPr>
            </a:lvl3pPr>
            <a:lvl4pPr algn="l" defTabSz="457200" rtl="0" eaLnBrk="1" fontAlgn="base" hangingPunct="1">
              <a:spcBef>
                <a:spcPct val="0"/>
              </a:spcBef>
              <a:spcAft>
                <a:spcPct val="0"/>
              </a:spcAft>
              <a:defRPr sz="4400">
                <a:solidFill>
                  <a:srgbClr val="FFFFFF"/>
                </a:solidFill>
                <a:latin typeface="Arial" charset="0"/>
                <a:ea typeface="ＭＳ Ｐゴシック" charset="0"/>
              </a:defRPr>
            </a:lvl4pPr>
            <a:lvl5pPr algn="l" defTabSz="457200" rtl="0" eaLnBrk="1" fontAlgn="base" hangingPunct="1">
              <a:spcBef>
                <a:spcPct val="0"/>
              </a:spcBef>
              <a:spcAft>
                <a:spcPct val="0"/>
              </a:spcAft>
              <a:defRPr sz="4400">
                <a:solidFill>
                  <a:srgbClr val="FFFFFF"/>
                </a:solidFill>
                <a:latin typeface="Arial" charset="0"/>
                <a:ea typeface="ＭＳ Ｐゴシック" charset="0"/>
              </a:defRPr>
            </a:lvl5pPr>
            <a:lvl6pPr marL="457200" algn="l" defTabSz="457200" rtl="0" eaLnBrk="1" fontAlgn="base" hangingPunct="1">
              <a:spcBef>
                <a:spcPct val="0"/>
              </a:spcBef>
              <a:spcAft>
                <a:spcPct val="0"/>
              </a:spcAft>
              <a:defRPr sz="4400">
                <a:solidFill>
                  <a:srgbClr val="FFFFFF"/>
                </a:solidFill>
                <a:latin typeface="Arial" charset="0"/>
                <a:ea typeface="ＭＳ Ｐゴシック" charset="0"/>
              </a:defRPr>
            </a:lvl6pPr>
            <a:lvl7pPr marL="914400" algn="l" defTabSz="457200" rtl="0" eaLnBrk="1" fontAlgn="base" hangingPunct="1">
              <a:spcBef>
                <a:spcPct val="0"/>
              </a:spcBef>
              <a:spcAft>
                <a:spcPct val="0"/>
              </a:spcAft>
              <a:defRPr sz="4400">
                <a:solidFill>
                  <a:srgbClr val="FFFFFF"/>
                </a:solidFill>
                <a:latin typeface="Arial" charset="0"/>
                <a:ea typeface="ＭＳ Ｐゴシック" charset="0"/>
              </a:defRPr>
            </a:lvl7pPr>
            <a:lvl8pPr marL="1371600" algn="l" defTabSz="457200" rtl="0" eaLnBrk="1" fontAlgn="base" hangingPunct="1">
              <a:spcBef>
                <a:spcPct val="0"/>
              </a:spcBef>
              <a:spcAft>
                <a:spcPct val="0"/>
              </a:spcAft>
              <a:defRPr sz="4400">
                <a:solidFill>
                  <a:srgbClr val="FFFFFF"/>
                </a:solidFill>
                <a:latin typeface="Arial" charset="0"/>
                <a:ea typeface="ＭＳ Ｐゴシック" charset="0"/>
              </a:defRPr>
            </a:lvl8pPr>
            <a:lvl9pPr marL="1828800" algn="l" defTabSz="457200" rtl="0" eaLnBrk="1" fontAlgn="base" hangingPunct="1">
              <a:spcBef>
                <a:spcPct val="0"/>
              </a:spcBef>
              <a:spcAft>
                <a:spcPct val="0"/>
              </a:spcAft>
              <a:defRPr sz="4400">
                <a:solidFill>
                  <a:srgbClr val="FFFFFF"/>
                </a:solidFill>
                <a:latin typeface="Arial" charset="0"/>
                <a:ea typeface="ＭＳ Ｐゴシック" charset="0"/>
              </a:defRPr>
            </a:lvl9pPr>
          </a:lstStyle>
          <a:p>
            <a:pPr marL="400050" lvl="1"/>
            <a:br>
              <a:rPr lang="en-US" sz="3600" b="1" kern="0" dirty="0">
                <a:latin typeface="Calibri" panose="020F0502020204030204" pitchFamily="34" charset="0"/>
                <a:cs typeface="Calibri" panose="020F0502020204030204" pitchFamily="34" charset="0"/>
              </a:rPr>
            </a:br>
            <a:r>
              <a:rPr lang="en-US" sz="3600" b="1" kern="0" dirty="0">
                <a:latin typeface="Calibri" panose="020F0502020204030204" pitchFamily="34" charset="0"/>
                <a:cs typeface="Calibri" panose="020F0502020204030204" pitchFamily="34" charset="0"/>
              </a:rPr>
              <a:t>Trademarks - One element of a Complex </a:t>
            </a:r>
            <a:r>
              <a:rPr lang="en-US" sz="3600" b="1" kern="0" dirty="0" err="1">
                <a:latin typeface="Calibri" panose="020F0502020204030204" pitchFamily="34" charset="0"/>
                <a:cs typeface="Calibri" panose="020F0502020204030204" pitchFamily="34" charset="0"/>
              </a:rPr>
              <a:t>Multifactoral</a:t>
            </a:r>
            <a:r>
              <a:rPr lang="en-US" sz="3600" b="1" kern="0" dirty="0">
                <a:latin typeface="Calibri" panose="020F0502020204030204" pitchFamily="34" charset="0"/>
                <a:cs typeface="Calibri" panose="020F0502020204030204" pitchFamily="34" charset="0"/>
              </a:rPr>
              <a:t> Problem</a:t>
            </a:r>
            <a:br>
              <a:rPr lang="en-US" kern="0" dirty="0">
                <a:latin typeface="Calibri" panose="020F0502020204030204" pitchFamily="34" charset="0"/>
                <a:cs typeface="Calibri" panose="020F0502020204030204" pitchFamily="34" charset="0"/>
              </a:rPr>
            </a:br>
            <a:endParaRPr lang="en-US" b="1" kern="0" dirty="0">
              <a:latin typeface="Calibri" panose="020F0502020204030204" pitchFamily="34" charset="0"/>
              <a:cs typeface="Calibri" panose="020F0502020204030204" pitchFamily="34" charset="0"/>
            </a:endParaRPr>
          </a:p>
        </p:txBody>
      </p:sp>
      <p:sp>
        <p:nvSpPr>
          <p:cNvPr id="2" name="Oval 1"/>
          <p:cNvSpPr/>
          <p:nvPr/>
        </p:nvSpPr>
        <p:spPr>
          <a:xfrm>
            <a:off x="4867566" y="4470401"/>
            <a:ext cx="1634836" cy="387928"/>
          </a:xfrm>
          <a:prstGeom prst="ellipse">
            <a:avLst/>
          </a:prstGeom>
          <a:noFill/>
          <a:ln w="57150">
            <a:solidFill>
              <a:srgbClr val="E2231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3124200" y="6489520"/>
            <a:ext cx="2895600" cy="365125"/>
          </a:xfrm>
        </p:spPr>
        <p:txBody>
          <a:bodyPr/>
          <a:lstStyle/>
          <a:p>
            <a:pPr>
              <a:defRPr/>
            </a:pPr>
            <a:r>
              <a:rPr lang="en-US" dirty="0"/>
              <a:t>© 2018 Eli Lilly and Company </a:t>
            </a:r>
          </a:p>
        </p:txBody>
      </p:sp>
    </p:spTree>
    <p:extLst>
      <p:ext uri="{BB962C8B-B14F-4D97-AF65-F5344CB8AC3E}">
        <p14:creationId xmlns:p14="http://schemas.microsoft.com/office/powerpoint/2010/main" val="25289261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8156" y="1559423"/>
            <a:ext cx="3347817" cy="3226832"/>
          </a:xfrm>
        </p:spPr>
      </p:pic>
      <p:sp>
        <p:nvSpPr>
          <p:cNvPr id="6" name="Slide Number Placeholder 5"/>
          <p:cNvSpPr>
            <a:spLocks noGrp="1"/>
          </p:cNvSpPr>
          <p:nvPr>
            <p:ph type="sldNum" sz="quarter" idx="12"/>
          </p:nvPr>
        </p:nvSpPr>
        <p:spPr/>
        <p:txBody>
          <a:bodyPr/>
          <a:lstStyle/>
          <a:p>
            <a:pPr>
              <a:defRPr/>
            </a:pPr>
            <a:fld id="{D6E4A9EC-2F93-AA4A-8BF5-70DF04282848}" type="slidenum">
              <a:rPr lang="en-US" smtClean="0"/>
              <a:pPr>
                <a:defRPr/>
              </a:pPr>
              <a:t>8</a:t>
            </a:fld>
            <a:endParaRPr lang="en-US" dirty="0"/>
          </a:p>
        </p:txBody>
      </p:sp>
      <p:pic>
        <p:nvPicPr>
          <p:cNvPr id="8"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475961" y="2192786"/>
            <a:ext cx="3580875" cy="269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10" name="Title 1"/>
          <p:cNvSpPr txBox="1">
            <a:spLocks/>
          </p:cNvSpPr>
          <p:nvPr/>
        </p:nvSpPr>
        <p:spPr>
          <a:xfrm>
            <a:off x="402981" y="1921"/>
            <a:ext cx="7886700" cy="994172"/>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sz="4800" dirty="0"/>
              <a:t>The Brands </a:t>
            </a:r>
          </a:p>
        </p:txBody>
      </p:sp>
      <p:sp>
        <p:nvSpPr>
          <p:cNvPr id="11" name="Rectangle 10"/>
          <p:cNvSpPr/>
          <p:nvPr/>
        </p:nvSpPr>
        <p:spPr>
          <a:xfrm>
            <a:off x="300064" y="5636338"/>
            <a:ext cx="1414436" cy="193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02981" y="4249677"/>
            <a:ext cx="8740249" cy="2646878"/>
          </a:xfrm>
          <a:prstGeom prst="rect">
            <a:avLst/>
          </a:prstGeom>
          <a:noFill/>
        </p:spPr>
        <p:txBody>
          <a:bodyPr wrap="square" rtlCol="0">
            <a:spAutoFit/>
          </a:bodyPr>
          <a:lstStyle/>
          <a:p>
            <a:r>
              <a:rPr lang="en-US" sz="2800" dirty="0"/>
              <a:t>Likely </a:t>
            </a:r>
            <a:r>
              <a:rPr lang="en-US" sz="2800" u="sng" dirty="0"/>
              <a:t>Not</a:t>
            </a:r>
            <a:r>
              <a:rPr lang="en-US" sz="2800" dirty="0"/>
              <a:t>: POCA is 49 </a:t>
            </a:r>
          </a:p>
          <a:p>
            <a:endParaRPr lang="en-US" sz="2000" dirty="0"/>
          </a:p>
          <a:p>
            <a:r>
              <a:rPr lang="en-US" sz="2000" dirty="0"/>
              <a:t>It would be below the radar of US, Brazil, Mexico Canada and the EU. </a:t>
            </a:r>
          </a:p>
          <a:p>
            <a:r>
              <a:rPr lang="en-US" sz="2000" dirty="0">
                <a:latin typeface="Arial" panose="020B0604020202020204" pitchFamily="34" charset="0"/>
                <a:cs typeface="Arial" panose="020B0604020202020204" pitchFamily="34" charset="0"/>
              </a:rPr>
              <a:t>To date there is no definitive evidence that the current regulatory oversight of trademarks is actually working to reduce medication errors</a:t>
            </a:r>
          </a:p>
          <a:p>
            <a:endParaRPr lang="en-US" sz="2000" dirty="0">
              <a:latin typeface="Arial" panose="020B0604020202020204" pitchFamily="34" charset="0"/>
              <a:cs typeface="Arial" panose="020B0604020202020204" pitchFamily="34" charset="0"/>
            </a:endParaRPr>
          </a:p>
          <a:p>
            <a:r>
              <a:rPr lang="en-US" sz="2000" u="sng" dirty="0"/>
              <a:t>Regardless</a:t>
            </a:r>
            <a:r>
              <a:rPr lang="en-US" sz="2000" dirty="0"/>
              <a:t> – In the case highlighted, a tragic outcome.</a:t>
            </a:r>
          </a:p>
          <a:p>
            <a:endParaRPr lang="en-US" dirty="0"/>
          </a:p>
        </p:txBody>
      </p:sp>
      <p:sp>
        <p:nvSpPr>
          <p:cNvPr id="3" name="TextBox 2"/>
          <p:cNvSpPr txBox="1"/>
          <p:nvPr/>
        </p:nvSpPr>
        <p:spPr>
          <a:xfrm>
            <a:off x="887766" y="1201044"/>
            <a:ext cx="7122527" cy="923330"/>
          </a:xfrm>
          <a:prstGeom prst="rect">
            <a:avLst/>
          </a:prstGeom>
          <a:gradFill>
            <a:gsLst>
              <a:gs pos="0">
                <a:srgbClr val="00B050"/>
              </a:gs>
              <a:gs pos="85000">
                <a:srgbClr val="92D050"/>
              </a:gs>
              <a:gs pos="100000">
                <a:srgbClr val="00B050"/>
              </a:gs>
              <a:gs pos="100000">
                <a:schemeClr val="accent1">
                  <a:lumMod val="30000"/>
                  <a:lumOff val="70000"/>
                </a:schemeClr>
              </a:gs>
            </a:gsLst>
            <a:lin ang="5400000" scaled="1"/>
          </a:gradFill>
        </p:spPr>
        <p:txBody>
          <a:bodyPr wrap="none" rtlCol="0">
            <a:spAutoFit/>
          </a:bodyPr>
          <a:lstStyle/>
          <a:p>
            <a:r>
              <a:rPr lang="en-US" b="1" dirty="0">
                <a:solidFill>
                  <a:srgbClr val="7030A0"/>
                </a:solidFill>
              </a:rPr>
              <a:t>Would  Lyrica and </a:t>
            </a:r>
            <a:r>
              <a:rPr lang="en-US" b="1" dirty="0" err="1">
                <a:solidFill>
                  <a:srgbClr val="7030A0"/>
                </a:solidFill>
              </a:rPr>
              <a:t>Lamictal</a:t>
            </a:r>
            <a:r>
              <a:rPr lang="en-US" b="1" dirty="0">
                <a:solidFill>
                  <a:srgbClr val="7030A0"/>
                </a:solidFill>
              </a:rPr>
              <a:t> have been expected to be confused</a:t>
            </a:r>
          </a:p>
          <a:p>
            <a:r>
              <a:rPr lang="en-US" b="1" dirty="0">
                <a:solidFill>
                  <a:srgbClr val="7030A0"/>
                </a:solidFill>
              </a:rPr>
              <a:t> on the basis of look-alike and sound alike names?</a:t>
            </a:r>
          </a:p>
          <a:p>
            <a:endParaRPr lang="en-US" dirty="0"/>
          </a:p>
        </p:txBody>
      </p:sp>
      <p:sp>
        <p:nvSpPr>
          <p:cNvPr id="9" name="Footer Placeholder 4"/>
          <p:cNvSpPr>
            <a:spLocks noGrp="1"/>
          </p:cNvSpPr>
          <p:nvPr>
            <p:ph type="ftr" sz="quarter" idx="11"/>
          </p:nvPr>
        </p:nvSpPr>
        <p:spPr>
          <a:xfrm>
            <a:off x="3124200" y="6498398"/>
            <a:ext cx="2895600" cy="365125"/>
          </a:xfrm>
        </p:spPr>
        <p:txBody>
          <a:bodyPr/>
          <a:lstStyle/>
          <a:p>
            <a:pPr>
              <a:defRPr/>
            </a:pPr>
            <a:r>
              <a:rPr lang="en-US" dirty="0"/>
              <a:t>© 2018 Eli Lilly and Company </a:t>
            </a:r>
          </a:p>
        </p:txBody>
      </p:sp>
    </p:spTree>
    <p:extLst>
      <p:ext uri="{BB962C8B-B14F-4D97-AF65-F5344CB8AC3E}">
        <p14:creationId xmlns:p14="http://schemas.microsoft.com/office/powerpoint/2010/main" val="23229646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275" y="0"/>
            <a:ext cx="8229600" cy="1143000"/>
          </a:xfrm>
        </p:spPr>
        <p:txBody>
          <a:bodyPr/>
          <a:lstStyle/>
          <a:p>
            <a:r>
              <a:rPr lang="en-US" sz="4000" b="1" dirty="0">
                <a:latin typeface="Calibri" panose="020F0502020204030204" pitchFamily="34" charset="0"/>
                <a:cs typeface="Calibri" panose="020F0502020204030204" pitchFamily="34" charset="0"/>
              </a:rPr>
              <a:t>REGULATORY OVERSIGHT – Approaches to Trademarks</a:t>
            </a:r>
          </a:p>
        </p:txBody>
      </p:sp>
      <p:sp>
        <p:nvSpPr>
          <p:cNvPr id="3" name="Content Placeholder 2"/>
          <p:cNvSpPr>
            <a:spLocks noGrp="1"/>
          </p:cNvSpPr>
          <p:nvPr>
            <p:ph idx="1"/>
          </p:nvPr>
        </p:nvSpPr>
        <p:spPr>
          <a:xfrm>
            <a:off x="101601" y="1221373"/>
            <a:ext cx="8784948" cy="5500102"/>
          </a:xfrm>
        </p:spPr>
        <p:txBody>
          <a:bodyPr>
            <a:normAutofit/>
          </a:bodyPr>
          <a:lstStyle/>
          <a:p>
            <a:pPr marL="0" indent="0">
              <a:buNone/>
            </a:pPr>
            <a:r>
              <a:rPr lang="en-US" dirty="0">
                <a:latin typeface="Calibri" panose="020F0502020204030204" pitchFamily="34" charset="0"/>
                <a:cs typeface="Calibri" panose="020F0502020204030204" pitchFamily="34" charset="0"/>
              </a:rPr>
              <a:t>Regulatory Oversight – Different Countries have Different approaches:</a:t>
            </a:r>
          </a:p>
          <a:p>
            <a:pPr marL="914400" lvl="1" indent="-514350">
              <a:buAutoNum type="alphaUcPeriod"/>
            </a:pPr>
            <a:r>
              <a:rPr lang="en-US" dirty="0">
                <a:latin typeface="Calibri" panose="020F0502020204030204" pitchFamily="34" charset="0"/>
                <a:cs typeface="Calibri" panose="020F0502020204030204" pitchFamily="34" charset="0"/>
              </a:rPr>
              <a:t>Mexico</a:t>
            </a:r>
          </a:p>
          <a:p>
            <a:pPr marL="914400" lvl="1" indent="-514350">
              <a:buAutoNum type="alphaUcPeriod"/>
            </a:pPr>
            <a:r>
              <a:rPr lang="en-US" dirty="0">
                <a:latin typeface="Calibri" panose="020F0502020204030204" pitchFamily="34" charset="0"/>
                <a:cs typeface="Calibri" panose="020F0502020204030204" pitchFamily="34" charset="0"/>
              </a:rPr>
              <a:t>Brazil</a:t>
            </a:r>
          </a:p>
          <a:p>
            <a:pPr marL="914400" lvl="1" indent="-514350">
              <a:buAutoNum type="alphaUcPeriod"/>
            </a:pPr>
            <a:r>
              <a:rPr lang="en-US" dirty="0">
                <a:latin typeface="Calibri" panose="020F0502020204030204" pitchFamily="34" charset="0"/>
                <a:cs typeface="Calibri" panose="020F0502020204030204" pitchFamily="34" charset="0"/>
              </a:rPr>
              <a:t>Argentina</a:t>
            </a:r>
          </a:p>
          <a:p>
            <a:pPr marL="914400" lvl="1" indent="-514350">
              <a:buAutoNum type="alphaUcPeriod"/>
            </a:pPr>
            <a:r>
              <a:rPr lang="en-US" dirty="0">
                <a:latin typeface="Calibri" panose="020F0502020204030204" pitchFamily="34" charset="0"/>
                <a:cs typeface="Calibri" panose="020F0502020204030204" pitchFamily="34" charset="0"/>
              </a:rPr>
              <a:t>Chile</a:t>
            </a:r>
          </a:p>
          <a:p>
            <a:pPr marL="914400" lvl="1" indent="-514350">
              <a:buAutoNum type="alphaUcPeriod"/>
            </a:pPr>
            <a:r>
              <a:rPr lang="en-US" dirty="0">
                <a:latin typeface="Calibri" panose="020F0502020204030204" pitchFamily="34" charset="0"/>
                <a:cs typeface="Calibri" panose="020F0502020204030204" pitchFamily="34" charset="0"/>
              </a:rPr>
              <a:t>US</a:t>
            </a:r>
          </a:p>
          <a:p>
            <a:pPr marL="914400" lvl="1" indent="-514350">
              <a:buAutoNum type="alphaUcPeriod"/>
            </a:pPr>
            <a:r>
              <a:rPr lang="en-US" dirty="0">
                <a:latin typeface="Calibri" panose="020F0502020204030204" pitchFamily="34" charset="0"/>
                <a:cs typeface="Calibri" panose="020F0502020204030204" pitchFamily="34" charset="0"/>
              </a:rPr>
              <a:t>EU</a:t>
            </a:r>
          </a:p>
          <a:p>
            <a:pPr marL="914400" lvl="1" indent="-514350">
              <a:buAutoNum type="alphaUcPeriod"/>
            </a:pPr>
            <a:r>
              <a:rPr lang="en-US" dirty="0">
                <a:latin typeface="Calibri" panose="020F0502020204030204" pitchFamily="34" charset="0"/>
                <a:cs typeface="Calibri" panose="020F0502020204030204" pitchFamily="34" charset="0"/>
              </a:rPr>
              <a:t>Canada</a:t>
            </a:r>
          </a:p>
          <a:p>
            <a:pPr marL="400050" lvl="1" indent="0">
              <a:buNone/>
            </a:pPr>
            <a:endParaRPr lang="en-US" dirty="0">
              <a:latin typeface="Calibri" panose="020F0502020204030204" pitchFamily="34" charset="0"/>
              <a:cs typeface="Calibri" panose="020F0502020204030204" pitchFamily="34" charset="0"/>
            </a:endParaRPr>
          </a:p>
          <a:p>
            <a:pPr marL="400050" lvl="1" indent="0">
              <a:buNone/>
            </a:pPr>
            <a:endParaRPr lang="en-US" dirty="0">
              <a:latin typeface="Calibri" panose="020F0502020204030204" pitchFamily="34" charset="0"/>
              <a:cs typeface="Calibri" panose="020F0502020204030204" pitchFamily="34" charset="0"/>
            </a:endParaRPr>
          </a:p>
          <a:p>
            <a:pPr marL="0" indent="0">
              <a:buNone/>
            </a:pPr>
            <a:endParaRPr lang="en-US" dirty="0"/>
          </a:p>
        </p:txBody>
      </p:sp>
      <p:sp>
        <p:nvSpPr>
          <p:cNvPr id="5" name="Slide Number Placeholder 4"/>
          <p:cNvSpPr>
            <a:spLocks noGrp="1"/>
          </p:cNvSpPr>
          <p:nvPr>
            <p:ph type="sldNum" sz="quarter" idx="12"/>
          </p:nvPr>
        </p:nvSpPr>
        <p:spPr/>
        <p:txBody>
          <a:bodyPr/>
          <a:lstStyle/>
          <a:p>
            <a:fld id="{9622E647-32D5-435A-AE3D-258129A30108}" type="slidenum">
              <a:rPr lang="en-US" smtClean="0"/>
              <a:t>9</a:t>
            </a:fld>
            <a:endParaRPr lang="en-US"/>
          </a:p>
        </p:txBody>
      </p:sp>
      <p:sp>
        <p:nvSpPr>
          <p:cNvPr id="6" name="Footer Placeholder 4"/>
          <p:cNvSpPr>
            <a:spLocks noGrp="1"/>
          </p:cNvSpPr>
          <p:nvPr>
            <p:ph type="ftr" sz="quarter" idx="11"/>
          </p:nvPr>
        </p:nvSpPr>
        <p:spPr>
          <a:xfrm>
            <a:off x="3124200" y="6454008"/>
            <a:ext cx="2895600" cy="365125"/>
          </a:xfrm>
        </p:spPr>
        <p:txBody>
          <a:bodyPr/>
          <a:lstStyle/>
          <a:p>
            <a:pPr>
              <a:defRPr/>
            </a:pPr>
            <a:r>
              <a:rPr lang="en-US" dirty="0"/>
              <a:t>© 2018 Eli Lilly and Company </a:t>
            </a:r>
          </a:p>
        </p:txBody>
      </p:sp>
    </p:spTree>
    <p:extLst>
      <p:ext uri="{BB962C8B-B14F-4D97-AF65-F5344CB8AC3E}">
        <p14:creationId xmlns:p14="http://schemas.microsoft.com/office/powerpoint/2010/main" val="400953677"/>
      </p:ext>
    </p:extLst>
  </p:cSld>
  <p:clrMapOvr>
    <a:masterClrMapping/>
  </p:clrMapOvr>
</p:sld>
</file>

<file path=ppt/theme/theme1.xml><?xml version="1.0" encoding="utf-8"?>
<a:theme xmlns:a="http://schemas.openxmlformats.org/drawingml/2006/main" name="Office Theme">
  <a:themeElements>
    <a:clrScheme name="Lilly 1">
      <a:dk1>
        <a:srgbClr val="000000"/>
      </a:dk1>
      <a:lt1>
        <a:sysClr val="window" lastClr="FFFFFF"/>
      </a:lt1>
      <a:dk2>
        <a:srgbClr val="A59D95"/>
      </a:dk2>
      <a:lt2>
        <a:srgbClr val="D3BF96"/>
      </a:lt2>
      <a:accent1>
        <a:srgbClr val="4E2E2D"/>
      </a:accent1>
      <a:accent2>
        <a:srgbClr val="82785C"/>
      </a:accent2>
      <a:accent3>
        <a:srgbClr val="D52B17"/>
      </a:accent3>
      <a:accent4>
        <a:srgbClr val="FF6D22"/>
      </a:accent4>
      <a:accent5>
        <a:srgbClr val="263F6A"/>
      </a:accent5>
      <a:accent6>
        <a:srgbClr val="00A1DE"/>
      </a:accent6>
      <a:hlink>
        <a:srgbClr val="00AF3F"/>
      </a:hlink>
      <a:folHlink>
        <a:srgbClr val="B1059D"/>
      </a:folHlink>
    </a:clrScheme>
    <a:fontScheme name="Lilly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ress.Design.Presentation.TDOG.4.25.17.pptx.potx" id="{C44CD497-4B52-4BD7-8F9B-E463B36ED9C9}" vid="{02D3C851-F2D4-4479-8867-CAF971764E7E}"/>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EnterpriseDocumentLanguageTaxHTField0 xmlns="33648e8c-5399-4ce0-994e-2f4ddb1c4614">
      <Terms xmlns="http://schemas.microsoft.com/office/infopath/2007/PartnerControls">
        <TermInfo xmlns="http://schemas.microsoft.com/office/infopath/2007/PartnerControls">
          <TermName xmlns="http://schemas.microsoft.com/office/infopath/2007/PartnerControls">eng</TermName>
          <TermId xmlns="http://schemas.microsoft.com/office/infopath/2007/PartnerControls">39540796-0396-4e54-afe9-a602f28bbe8f</TermId>
        </TermInfo>
      </Terms>
    </EnterpriseDocumentLanguageTaxHTField0>
    <EnterpriseRecordSeriesCodeTaxHTField0 xmlns="33648e8c-5399-4ce0-994e-2f4ddb1c4614">
      <Terms xmlns="http://schemas.microsoft.com/office/infopath/2007/PartnerControls">
        <TermInfo xmlns="http://schemas.microsoft.com/office/infopath/2007/PartnerControls">
          <TermName xmlns="http://schemas.microsoft.com/office/infopath/2007/PartnerControls">LEG190</TermName>
          <TermId xmlns="http://schemas.microsoft.com/office/infopath/2007/PartnerControls">82020c57-1247-498d-9d3c-a8b3daed8f31</TermId>
        </TermInfo>
      </Terms>
    </EnterpriseRecordSeriesCodeTaxHTField0>
    <TaxCatchAll xmlns="33648e8c-5399-4ce0-994e-2f4ddb1c4614">
      <Value>16</Value>
      <Value>2</Value>
    </TaxCatchAll>
  </documentManagement>
</p:properties>
</file>

<file path=customXml/item3.xml><?xml version="1.0" encoding="utf-8"?>
<?mso-contentType ?>
<SharedContentType xmlns="Microsoft.SharePoint.Taxonomy.ContentTypeSync" SourceId="dc7d05db-9a88-43f7-9979-b3027636d983" ContentTypeId="0x0101" PreviousValue="false"/>
</file>

<file path=customXml/item4.xml><?xml version="1.0" encoding="utf-8"?>
<ct:contentTypeSchema xmlns:ct="http://schemas.microsoft.com/office/2006/metadata/contentType" xmlns:ma="http://schemas.microsoft.com/office/2006/metadata/properties/metaAttributes" ct:_="" ma:_="" ma:contentTypeName="Document" ma:contentTypeID="0x010100B9697258573AF047A69DE14F1B6D272D" ma:contentTypeVersion="8" ma:contentTypeDescription="Create a new document." ma:contentTypeScope="" ma:versionID="3c4b0e679018b775a22be7ebe79b9f0c">
  <xsd:schema xmlns:xsd="http://www.w3.org/2001/XMLSchema" xmlns:xs="http://www.w3.org/2001/XMLSchema" xmlns:p="http://schemas.microsoft.com/office/2006/metadata/properties" xmlns:ns2="33648e8c-5399-4ce0-994e-2f4ddb1c4614" targetNamespace="http://schemas.microsoft.com/office/2006/metadata/properties" ma:root="true" ma:fieldsID="fbfadae1737246cdba9c477739d82edb" ns2:_="">
    <xsd:import namespace="33648e8c-5399-4ce0-994e-2f4ddb1c4614"/>
    <xsd:element name="properties">
      <xsd:complexType>
        <xsd:sequence>
          <xsd:element name="documentManagement">
            <xsd:complexType>
              <xsd:all>
                <xsd:element ref="ns2:TaxCatchAll" minOccurs="0"/>
                <xsd:element ref="ns2:TaxCatchAllLabel" minOccurs="0"/>
                <xsd:element ref="ns2:EnterpriseDocumentLanguageTaxHTField0" minOccurs="0"/>
                <xsd:element ref="ns2:EnterpriseRecordSeriesCode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48e8c-5399-4ce0-994e-2f4ddb1c4614" elementFormDefault="qualified">
    <xsd:import namespace="http://schemas.microsoft.com/office/2006/documentManagement/types"/>
    <xsd:import namespace="http://schemas.microsoft.com/office/infopath/2007/PartnerControls"/>
    <xsd:element name="TaxCatchAll" ma:index="7" nillable="true" ma:displayName="Taxonomy Catch All Column" ma:hidden="true" ma:list="{0e47f65a-6298-47e4-8f70-eb7f8fd951e8}" ma:internalName="TaxCatchAll" ma:showField="CatchAllData" ma:web="2b4b075b-29bb-4ba4-b7bc-a70617e35f28">
      <xsd:complexType>
        <xsd:complexContent>
          <xsd:extension base="dms:MultiChoiceLookup">
            <xsd:sequence>
              <xsd:element name="Value" type="dms:Lookup" maxOccurs="unbounded" minOccurs="0" nillable="true"/>
            </xsd:sequence>
          </xsd:extension>
        </xsd:complexContent>
      </xsd:complexType>
    </xsd:element>
    <xsd:element name="TaxCatchAllLabel" ma:index="8" nillable="true" ma:displayName="Taxonomy Catch All Column1" ma:hidden="true" ma:list="{0e47f65a-6298-47e4-8f70-eb7f8fd951e8}" ma:internalName="TaxCatchAllLabel" ma:readOnly="true" ma:showField="CatchAllDataLabel" ma:web="2b4b075b-29bb-4ba4-b7bc-a70617e35f28">
      <xsd:complexType>
        <xsd:complexContent>
          <xsd:extension base="dms:MultiChoiceLookup">
            <xsd:sequence>
              <xsd:element name="Value" type="dms:Lookup" maxOccurs="unbounded" minOccurs="0" nillable="true"/>
            </xsd:sequence>
          </xsd:extension>
        </xsd:complexContent>
      </xsd:complexType>
    </xsd:element>
    <xsd:element name="EnterpriseDocumentLanguageTaxHTField0" ma:index="9" ma:taxonomy="true" ma:internalName="EnterpriseDocumentLanguageTaxHTField0" ma:taxonomyFieldName="EnterpriseDocumentLanguage" ma:displayName="Lilly Document Language" ma:readOnly="false" ma:default="2;#eng|39540796-0396-4e54-afe9-a602f28bbe8f" ma:fieldId="{93e5a5e9-0ea5-4512-9a61-30e562d954b4}" ma:sspId="dc7d05db-9a88-43f7-9979-b3027636d983" ma:termSetId="29d92dd9-4caf-4659-961a-1591fcb1f2f5" ma:anchorId="00000000-0000-0000-0000-000000000000" ma:open="false" ma:isKeyword="false">
      <xsd:complexType>
        <xsd:sequence>
          <xsd:element ref="pc:Terms" minOccurs="0" maxOccurs="1"/>
        </xsd:sequence>
      </xsd:complexType>
    </xsd:element>
    <xsd:element name="EnterpriseRecordSeriesCodeTaxHTField0" ma:index="11" ma:taxonomy="true" ma:internalName="EnterpriseRecordSeriesCodeTaxHTField0" ma:taxonomyFieldName="EnterpriseRecordSeriesCode" ma:displayName="Lilly Record Series Code" ma:readOnly="false" ma:default="1;#ADM130|70dc3311-3e76-421c-abfa-d108df48853c" ma:fieldId="{23eb9118-512f-4e30-ae67-b759512ccd2b}" ma:sspId="dc7d05db-9a88-43f7-9979-b3027636d983" ma:termSetId="596d0819-e4b3-4e25-8f9b-94317537e497"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C1E20E-C803-4B8C-92AE-07398B9AA831}">
  <ds:schemaRefs>
    <ds:schemaRef ds:uri="http://schemas.microsoft.com/sharepoint/v3/contenttype/forms"/>
  </ds:schemaRefs>
</ds:datastoreItem>
</file>

<file path=customXml/itemProps2.xml><?xml version="1.0" encoding="utf-8"?>
<ds:datastoreItem xmlns:ds="http://schemas.openxmlformats.org/officeDocument/2006/customXml" ds:itemID="{3C4FA683-65A6-4A9B-9E15-FAF81391D234}">
  <ds:schemaRefs>
    <ds:schemaRef ds:uri="http://schemas.microsoft.com/office/2006/metadata/properties"/>
    <ds:schemaRef ds:uri="http://purl.org/dc/dcmitype/"/>
    <ds:schemaRef ds:uri="33648e8c-5399-4ce0-994e-2f4ddb1c4614"/>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http://purl.org/dc/terms/"/>
    <ds:schemaRef ds:uri="http://purl.org/dc/elements/1.1/"/>
  </ds:schemaRefs>
</ds:datastoreItem>
</file>

<file path=customXml/itemProps3.xml><?xml version="1.0" encoding="utf-8"?>
<ds:datastoreItem xmlns:ds="http://schemas.openxmlformats.org/officeDocument/2006/customXml" ds:itemID="{76BEA134-7EDB-4B66-9FE3-8695C528D7F0}">
  <ds:schemaRefs>
    <ds:schemaRef ds:uri="Microsoft.SharePoint.Taxonomy.ContentTypeSync"/>
  </ds:schemaRefs>
</ds:datastoreItem>
</file>

<file path=customXml/itemProps4.xml><?xml version="1.0" encoding="utf-8"?>
<ds:datastoreItem xmlns:ds="http://schemas.openxmlformats.org/officeDocument/2006/customXml" ds:itemID="{24AED617-EDEF-4B4F-917E-623F8F7E16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648e8c-5399-4ce0-994e-2f4ddb1c46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Dress.Design.Presentation.TDOG.4.25.17.pptx</Template>
  <TotalTime>4161</TotalTime>
  <Words>3807</Words>
  <Application>Microsoft Macintosh PowerPoint</Application>
  <PresentationFormat>Presentación en pantalla (4:3)</PresentationFormat>
  <Paragraphs>462</Paragraphs>
  <Slides>46</Slides>
  <Notes>18</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46</vt:i4>
      </vt:variant>
    </vt:vector>
  </HeadingPairs>
  <TitlesOfParts>
    <vt:vector size="55" baseType="lpstr">
      <vt:lpstr>ＭＳ Ｐゴシック</vt:lpstr>
      <vt:lpstr>Arial</vt:lpstr>
      <vt:lpstr>Calibri</vt:lpstr>
      <vt:lpstr>DIN-Regular</vt:lpstr>
      <vt:lpstr>Helvetica</vt:lpstr>
      <vt:lpstr>Symbol</vt:lpstr>
      <vt:lpstr>Times New Roman</vt:lpstr>
      <vt:lpstr>Office Theme</vt:lpstr>
      <vt:lpstr>1_Office Theme</vt:lpstr>
      <vt:lpstr> Hot Topics In Pharmaceutical Brands:  Rx Brand (Restrictions) and Patient Safety</vt:lpstr>
      <vt:lpstr>Agenda</vt:lpstr>
      <vt:lpstr>Presentación de PowerPoint</vt:lpstr>
      <vt:lpstr> Nov. 29, 1999 Institute of Medicine (IOM)    To Err is Human: Building a Safer Health System:   </vt:lpstr>
      <vt:lpstr>Presentación de PowerPoint</vt:lpstr>
      <vt:lpstr>Contributing Factors to  Medication Error</vt:lpstr>
      <vt:lpstr>Factors contributing to Medication Error</vt:lpstr>
      <vt:lpstr>Presentación de PowerPoint</vt:lpstr>
      <vt:lpstr>REGULATORY OVERSIGHT – Approaches to Trademarks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Chile – Instituto de Salud Pública </vt:lpstr>
      <vt:lpstr>Presentación de PowerPoint</vt:lpstr>
      <vt:lpstr>Presentación de PowerPoint</vt:lpstr>
      <vt:lpstr>Presentación de PowerPoint</vt:lpstr>
      <vt:lpstr>FDA Oversight</vt:lpstr>
      <vt:lpstr>The Guidances for Proprietary Names</vt:lpstr>
      <vt:lpstr>The Guidances – Proprietary Names</vt:lpstr>
      <vt:lpstr>Presentación de PowerPoint</vt:lpstr>
      <vt:lpstr>Presentación de PowerPoint</vt:lpstr>
      <vt:lpstr>Presentación de PowerPoint</vt:lpstr>
      <vt:lpstr>Presentación de PowerPoint</vt:lpstr>
      <vt:lpstr>European Directive 2001/83/EC (ref2)</vt:lpstr>
      <vt:lpstr>                              EMA – Guideline</vt:lpstr>
      <vt:lpstr>Naming Review Group (NRG) of EMA</vt:lpstr>
      <vt:lpstr>Top Reasons for rejection</vt:lpstr>
      <vt:lpstr>Presentación de PowerPoint</vt:lpstr>
      <vt:lpstr>Canadian Food and Drug Regulations as of 2014</vt:lpstr>
      <vt:lpstr>Canadian Guidance Document</vt:lpstr>
      <vt:lpstr>Canadian Guidance – Brand Name Review</vt:lpstr>
      <vt:lpstr>Pharmaceutical Naming - Synthesis </vt:lpstr>
      <vt:lpstr>Naming Medicines  </vt:lpstr>
      <vt:lpstr>ISMP – Generic AND Brand names – potential medical errors</vt:lpstr>
      <vt:lpstr>Pharmaceutical Generic Naming – Potentially Harmful to Patients </vt:lpstr>
      <vt:lpstr>Sound-alike Confusion</vt:lpstr>
      <vt:lpstr>The Difference a Letter can make - MEPA</vt:lpstr>
      <vt:lpstr>Pharmaceutical Generic Naming – Potentially Harmful to Patients </vt:lpstr>
      <vt:lpstr>Our Recommendation: Keep Trademarks  AND incorporate POCA</vt:lpstr>
      <vt:lpstr>Presentación de PowerPoint</vt:lpstr>
      <vt:lpstr>Presentación de PowerPoint</vt:lpstr>
      <vt:lpstr>Presentación de PowerPoint</vt:lpstr>
    </vt:vector>
  </TitlesOfParts>
  <Company>Eli Lilly and Company</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PATENTS +TRADE DRESS =  OPPORTUNITY</dc:title>
  <dc:creator>John Robert Rudolph</dc:creator>
  <cp:lastModifiedBy>marcela montanes</cp:lastModifiedBy>
  <cp:revision>109</cp:revision>
  <cp:lastPrinted>2018-04-04T21:07:55Z</cp:lastPrinted>
  <dcterms:created xsi:type="dcterms:W3CDTF">2017-05-08T15:01:39Z</dcterms:created>
  <dcterms:modified xsi:type="dcterms:W3CDTF">2018-04-09T19:35:33Z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1500</vt:r8>
  </property>
  <property fmtid="{D5CDD505-2E9C-101B-9397-08002B2CF9AE}" pid="3" name="EnterpriseDocumentLanguage">
    <vt:lpwstr>2;#eng|39540796-0396-4e54-afe9-a602f28bbe8f</vt:lpwstr>
  </property>
  <property fmtid="{D5CDD505-2E9C-101B-9397-08002B2CF9AE}" pid="4" name="EnterpriseRecordSeriesCode">
    <vt:lpwstr>16;#LEG190|82020c57-1247-498d-9d3c-a8b3daed8f31</vt:lpwstr>
  </property>
  <property fmtid="{D5CDD505-2E9C-101B-9397-08002B2CF9AE}" pid="5" name="ContentTypeId">
    <vt:lpwstr>0x010100B9697258573AF047A69DE14F1B6D272D</vt:lpwstr>
  </property>
  <property fmtid="{D5CDD505-2E9C-101B-9397-08002B2CF9AE}" pid="6" name="EnterpriseSensitivityClassification">
    <vt:lpwstr>3;#GREEN|ec74153f-63be-46a4-ae5f-1b86c809897d</vt:lpwstr>
  </property>
  <property fmtid="{D5CDD505-2E9C-101B-9397-08002B2CF9AE}" pid="7" name="EnterpriseSensitivityClassificationTaxHTField0">
    <vt:lpwstr>GREEN|ec74153f-63be-46a4-ae5f-1b86c809897d</vt:lpwstr>
  </property>
</Properties>
</file>